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2" r:id="rId5"/>
    <p:sldId id="273" r:id="rId6"/>
    <p:sldId id="278" r:id="rId7"/>
    <p:sldId id="276" r:id="rId8"/>
    <p:sldId id="277" r:id="rId9"/>
    <p:sldId id="264" r:id="rId10"/>
    <p:sldId id="265" r:id="rId11"/>
    <p:sldId id="275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9;&#1077;&#1084;.&#1091;&#109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9;&#1077;&#1084;.&#1091;&#109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9;&#1077;&#1084;.&#1091;&#1095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9;&#1077;&#1084;.&#1091;&#109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9;&#1077;&#1084;.&#1091;&#109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9;&#1077;&#1084;.&#1091;&#1095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79;&#1077;&#1084;.&#1091;&#109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Лист2!$F$3</c:f>
              <c:strCache>
                <c:ptCount val="1"/>
                <c:pt idx="0">
                  <c:v>Публикации в изданиях, включенных в РИНЦ</c:v>
                </c:pt>
              </c:strCache>
            </c:strRef>
          </c:tx>
          <c:dLbls>
            <c:showVal val="1"/>
          </c:dLbls>
          <c:cat>
            <c:strRef>
              <c:f>Лист2!$G$2:$J$2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Лист2!$G$3:$J$3</c:f>
              <c:numCache>
                <c:formatCode>General</c:formatCode>
                <c:ptCount val="4"/>
                <c:pt idx="0">
                  <c:v>72</c:v>
                </c:pt>
                <c:pt idx="1">
                  <c:v>66</c:v>
                </c:pt>
                <c:pt idx="2">
                  <c:v>138</c:v>
                </c:pt>
                <c:pt idx="3">
                  <c:v>145</c:v>
                </c:pt>
              </c:numCache>
            </c:numRef>
          </c:val>
        </c:ser>
        <c:ser>
          <c:idx val="1"/>
          <c:order val="1"/>
          <c:tx>
            <c:strRef>
              <c:f>Лист2!$F$4</c:f>
              <c:strCache>
                <c:ptCount val="1"/>
                <c:pt idx="0">
                  <c:v>Публикации, в изданиях, рекомендуемых ВАК</c:v>
                </c:pt>
              </c:strCache>
            </c:strRef>
          </c:tx>
          <c:dLbls>
            <c:showVal val="1"/>
          </c:dLbls>
          <c:cat>
            <c:strRef>
              <c:f>Лист2!$G$2:$J$2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Лист2!$G$4:$J$4</c:f>
              <c:numCache>
                <c:formatCode>General</c:formatCode>
                <c:ptCount val="4"/>
                <c:pt idx="0">
                  <c:v>52</c:v>
                </c:pt>
                <c:pt idx="1">
                  <c:v>55</c:v>
                </c:pt>
                <c:pt idx="2">
                  <c:v>64</c:v>
                </c:pt>
                <c:pt idx="3">
                  <c:v>71</c:v>
                </c:pt>
              </c:numCache>
            </c:numRef>
          </c:val>
        </c:ser>
        <c:ser>
          <c:idx val="2"/>
          <c:order val="2"/>
          <c:tx>
            <c:strRef>
              <c:f>Лист2!$F$5</c:f>
              <c:strCache>
                <c:ptCount val="1"/>
                <c:pt idx="0">
                  <c:v>Публикации в изданиях, индексируемых в базе данных Scopus</c:v>
                </c:pt>
              </c:strCache>
            </c:strRef>
          </c:tx>
          <c:dLbls>
            <c:showVal val="1"/>
          </c:dLbls>
          <c:cat>
            <c:strRef>
              <c:f>Лист2!$G$2:$J$2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Лист2!$G$5:$J$5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axId val="54203904"/>
        <c:axId val="54205440"/>
      </c:barChart>
      <c:catAx>
        <c:axId val="54203904"/>
        <c:scaling>
          <c:orientation val="minMax"/>
        </c:scaling>
        <c:axPos val="b"/>
        <c:tickLblPos val="nextTo"/>
        <c:crossAx val="54205440"/>
        <c:crosses val="autoZero"/>
        <c:auto val="1"/>
        <c:lblAlgn val="ctr"/>
        <c:lblOffset val="100"/>
      </c:catAx>
      <c:valAx>
        <c:axId val="54205440"/>
        <c:scaling>
          <c:orientation val="minMax"/>
        </c:scaling>
        <c:axPos val="l"/>
        <c:majorGridlines/>
        <c:numFmt formatCode="General" sourceLinked="1"/>
        <c:tickLblPos val="nextTo"/>
        <c:crossAx val="542039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Лист2!$F$9</c:f>
              <c:strCache>
                <c:ptCount val="1"/>
                <c:pt idx="0">
                  <c:v>Монографии </c:v>
                </c:pt>
              </c:strCache>
            </c:strRef>
          </c:tx>
          <c:dLbls>
            <c:showVal val="1"/>
          </c:dLbls>
          <c:cat>
            <c:strRef>
              <c:f>Лист2!$G$8:$J$8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Лист2!$G$9:$J$9</c:f>
              <c:numCache>
                <c:formatCode>General</c:formatCode>
                <c:ptCount val="4"/>
                <c:pt idx="0">
                  <c:v>18</c:v>
                </c:pt>
                <c:pt idx="1">
                  <c:v>21</c:v>
                </c:pt>
                <c:pt idx="2">
                  <c:v>7</c:v>
                </c:pt>
                <c:pt idx="3">
                  <c:v>12</c:v>
                </c:pt>
              </c:numCache>
            </c:numRef>
          </c:val>
        </c:ser>
        <c:axId val="127031168"/>
        <c:axId val="127032704"/>
      </c:barChart>
      <c:catAx>
        <c:axId val="127031168"/>
        <c:scaling>
          <c:orientation val="minMax"/>
        </c:scaling>
        <c:axPos val="b"/>
        <c:tickLblPos val="nextTo"/>
        <c:crossAx val="127032704"/>
        <c:crosses val="autoZero"/>
        <c:auto val="1"/>
        <c:lblAlgn val="ctr"/>
        <c:lblOffset val="100"/>
      </c:catAx>
      <c:valAx>
        <c:axId val="127032704"/>
        <c:scaling>
          <c:orientation val="minMax"/>
        </c:scaling>
        <c:axPos val="l"/>
        <c:majorGridlines/>
        <c:numFmt formatCode="General" sourceLinked="1"/>
        <c:tickLblPos val="nextTo"/>
        <c:crossAx val="127031168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Лист2!$F$46</c:f>
              <c:strCache>
                <c:ptCount val="1"/>
                <c:pt idx="0">
                  <c:v>Подано заявок</c:v>
                </c:pt>
              </c:strCache>
            </c:strRef>
          </c:tx>
          <c:dLbls>
            <c:showVal val="1"/>
          </c:dLbls>
          <c:cat>
            <c:strRef>
              <c:f>Лист2!$G$45:$J$45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Лист2!$G$46:$J$46</c:f>
              <c:numCache>
                <c:formatCode>General</c:formatCode>
                <c:ptCount val="4"/>
                <c:pt idx="0">
                  <c:v>8</c:v>
                </c:pt>
                <c:pt idx="1">
                  <c:v>5</c:v>
                </c:pt>
                <c:pt idx="2">
                  <c:v>12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Лист2!$F$47</c:f>
              <c:strCache>
                <c:ptCount val="1"/>
                <c:pt idx="0">
                  <c:v>Получено патентов</c:v>
                </c:pt>
              </c:strCache>
            </c:strRef>
          </c:tx>
          <c:dLbls>
            <c:showVal val="1"/>
          </c:dLbls>
          <c:cat>
            <c:strRef>
              <c:f>Лист2!$G$45:$J$45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Лист2!$G$47:$J$47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axId val="54252288"/>
        <c:axId val="54253824"/>
      </c:barChart>
      <c:catAx>
        <c:axId val="54252288"/>
        <c:scaling>
          <c:orientation val="minMax"/>
        </c:scaling>
        <c:axPos val="b"/>
        <c:tickLblPos val="nextTo"/>
        <c:crossAx val="54253824"/>
        <c:crosses val="autoZero"/>
        <c:auto val="1"/>
        <c:lblAlgn val="ctr"/>
        <c:lblOffset val="100"/>
      </c:catAx>
      <c:valAx>
        <c:axId val="54253824"/>
        <c:scaling>
          <c:orientation val="minMax"/>
        </c:scaling>
        <c:axPos val="l"/>
        <c:majorGridlines/>
        <c:numFmt formatCode="General" sourceLinked="1"/>
        <c:tickLblPos val="nextTo"/>
        <c:crossAx val="542522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Лист2!$F$53</c:f>
              <c:strCache>
                <c:ptCount val="1"/>
                <c:pt idx="0">
                  <c:v>Подано заявок</c:v>
                </c:pt>
              </c:strCache>
            </c:strRef>
          </c:tx>
          <c:dLbls>
            <c:showVal val="1"/>
          </c:dLbls>
          <c:cat>
            <c:strRef>
              <c:f>Лист2!$G$52:$J$52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Лист2!$G$53:$J$53</c:f>
              <c:numCache>
                <c:formatCode>General</c:formatCode>
                <c:ptCount val="4"/>
                <c:pt idx="0">
                  <c:v>10</c:v>
                </c:pt>
                <c:pt idx="1">
                  <c:v>7</c:v>
                </c:pt>
                <c:pt idx="2">
                  <c:v>11</c:v>
                </c:pt>
                <c:pt idx="3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Лист2!$F$54</c:f>
              <c:strCache>
                <c:ptCount val="1"/>
                <c:pt idx="0">
                  <c:v>Получено патентов</c:v>
                </c:pt>
              </c:strCache>
            </c:strRef>
          </c:tx>
          <c:dLbls>
            <c:showVal val="1"/>
          </c:dLbls>
          <c:cat>
            <c:strRef>
              <c:f>Лист2!$G$52:$J$52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Лист2!$G$54:$J$54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axId val="76005376"/>
        <c:axId val="76006912"/>
      </c:barChart>
      <c:catAx>
        <c:axId val="76005376"/>
        <c:scaling>
          <c:orientation val="minMax"/>
        </c:scaling>
        <c:axPos val="b"/>
        <c:tickLblPos val="nextTo"/>
        <c:crossAx val="76006912"/>
        <c:crosses val="autoZero"/>
        <c:auto val="1"/>
        <c:lblAlgn val="ctr"/>
        <c:lblOffset val="100"/>
      </c:catAx>
      <c:valAx>
        <c:axId val="76006912"/>
        <c:scaling>
          <c:orientation val="minMax"/>
        </c:scaling>
        <c:axPos val="l"/>
        <c:majorGridlines/>
        <c:numFmt formatCode="General" sourceLinked="1"/>
        <c:tickLblPos val="nextTo"/>
        <c:crossAx val="760053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Лист2!$F$16</c:f>
              <c:strCache>
                <c:ptCount val="1"/>
                <c:pt idx="0">
                  <c:v>Подано заявок на объекты  промышленной собственности</c:v>
                </c:pt>
              </c:strCache>
            </c:strRef>
          </c:tx>
          <c:dLbls>
            <c:showVal val="1"/>
          </c:dLbls>
          <c:cat>
            <c:strRef>
              <c:f>Лист2!$G$15:$J$15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Лист2!$G$16:$J$16</c:f>
              <c:numCache>
                <c:formatCode>General</c:formatCode>
                <c:ptCount val="4"/>
                <c:pt idx="0">
                  <c:v>18</c:v>
                </c:pt>
                <c:pt idx="1">
                  <c:v>12</c:v>
                </c:pt>
                <c:pt idx="2">
                  <c:v>23</c:v>
                </c:pt>
                <c:pt idx="3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Лист2!$F$17</c:f>
              <c:strCache>
                <c:ptCount val="1"/>
                <c:pt idx="0">
                  <c:v>Получено патентов</c:v>
                </c:pt>
              </c:strCache>
            </c:strRef>
          </c:tx>
          <c:dLbls>
            <c:showVal val="1"/>
          </c:dLbls>
          <c:cat>
            <c:strRef>
              <c:f>Лист2!$G$15:$J$15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Лист2!$G$17:$J$17</c:f>
              <c:numCache>
                <c:formatCode>General</c:formatCode>
                <c:ptCount val="4"/>
                <c:pt idx="0">
                  <c:v>15</c:v>
                </c:pt>
                <c:pt idx="1">
                  <c:v>13</c:v>
                </c:pt>
                <c:pt idx="2">
                  <c:v>18</c:v>
                </c:pt>
                <c:pt idx="3">
                  <c:v>21</c:v>
                </c:pt>
              </c:numCache>
            </c:numRef>
          </c:val>
        </c:ser>
        <c:ser>
          <c:idx val="2"/>
          <c:order val="2"/>
          <c:tx>
            <c:strRef>
              <c:f>Лист2!$F$18</c:f>
              <c:strCache>
                <c:ptCount val="1"/>
                <c:pt idx="0">
                  <c:v>Количество поддерживаемых патентов</c:v>
                </c:pt>
              </c:strCache>
            </c:strRef>
          </c:tx>
          <c:dLbls>
            <c:showVal val="1"/>
          </c:dLbls>
          <c:cat>
            <c:strRef>
              <c:f>Лист2!$G$15:$J$15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Лист2!$G$18:$J$18</c:f>
              <c:numCache>
                <c:formatCode>General</c:formatCode>
                <c:ptCount val="4"/>
                <c:pt idx="0">
                  <c:v>28</c:v>
                </c:pt>
                <c:pt idx="1">
                  <c:v>30</c:v>
                </c:pt>
                <c:pt idx="2">
                  <c:v>34</c:v>
                </c:pt>
                <c:pt idx="3">
                  <c:v>37</c:v>
                </c:pt>
              </c:numCache>
            </c:numRef>
          </c:val>
        </c:ser>
        <c:axId val="76097408"/>
        <c:axId val="76098944"/>
      </c:barChart>
      <c:catAx>
        <c:axId val="76097408"/>
        <c:scaling>
          <c:orientation val="minMax"/>
        </c:scaling>
        <c:axPos val="b"/>
        <c:tickLblPos val="nextTo"/>
        <c:crossAx val="76098944"/>
        <c:crosses val="autoZero"/>
        <c:auto val="1"/>
        <c:lblAlgn val="ctr"/>
        <c:lblOffset val="100"/>
      </c:catAx>
      <c:valAx>
        <c:axId val="76098944"/>
        <c:scaling>
          <c:orientation val="minMax"/>
        </c:scaling>
        <c:axPos val="l"/>
        <c:majorGridlines/>
        <c:numFmt formatCode="General" sourceLinked="1"/>
        <c:tickLblPos val="nextTo"/>
        <c:crossAx val="76097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11201835836508"/>
          <c:y val="0.20003963797317831"/>
          <c:w val="0.33577671514211194"/>
          <c:h val="0.5858905607491709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Лист2!$F$30</c:f>
              <c:strCache>
                <c:ptCount val="1"/>
                <c:pt idx="0">
                  <c:v>Получено свидетельств о государственной регистрации программ для ЭВМ, выданных Роспатентом</c:v>
                </c:pt>
              </c:strCache>
            </c:strRef>
          </c:tx>
          <c:dLbls>
            <c:showVal val="1"/>
          </c:dLbls>
          <c:cat>
            <c:strRef>
              <c:f>Лист2!$G$29:$J$29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Лист2!$G$30:$J$30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axId val="76126848"/>
        <c:axId val="76136832"/>
      </c:barChart>
      <c:catAx>
        <c:axId val="76126848"/>
        <c:scaling>
          <c:orientation val="minMax"/>
        </c:scaling>
        <c:axPos val="b"/>
        <c:tickLblPos val="nextTo"/>
        <c:crossAx val="76136832"/>
        <c:crosses val="autoZero"/>
        <c:auto val="1"/>
        <c:lblAlgn val="ctr"/>
        <c:lblOffset val="100"/>
      </c:catAx>
      <c:valAx>
        <c:axId val="76136832"/>
        <c:scaling>
          <c:orientation val="minMax"/>
        </c:scaling>
        <c:axPos val="l"/>
        <c:majorGridlines/>
        <c:numFmt formatCode="General" sourceLinked="1"/>
        <c:tickLblPos val="nextTo"/>
        <c:crossAx val="76126848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Лист2!$F$22</c:f>
              <c:strCache>
                <c:ptCount val="1"/>
                <c:pt idx="0">
                  <c:v>Заключено договоров на использование объектов интеллектуальной собственности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showVal val="1"/>
          </c:dLbls>
          <c:cat>
            <c:strRef>
              <c:f>Лист2!$G$21:$J$21</c:f>
              <c:strCache>
                <c:ptCount val="4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  <c:pt idx="3">
                  <c:v>2015г.</c:v>
                </c:pt>
              </c:strCache>
            </c:strRef>
          </c:cat>
          <c:val>
            <c:numRef>
              <c:f>Лист2!$G$22:$J$22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</c:ser>
        <c:axId val="76436224"/>
        <c:axId val="76437760"/>
      </c:barChart>
      <c:catAx>
        <c:axId val="76436224"/>
        <c:scaling>
          <c:orientation val="minMax"/>
        </c:scaling>
        <c:axPos val="b"/>
        <c:tickLblPos val="nextTo"/>
        <c:crossAx val="76437760"/>
        <c:crosses val="autoZero"/>
        <c:auto val="1"/>
        <c:lblAlgn val="ctr"/>
        <c:lblOffset val="100"/>
      </c:catAx>
      <c:valAx>
        <c:axId val="76437760"/>
        <c:scaling>
          <c:orientation val="minMax"/>
        </c:scaling>
        <c:axPos val="l"/>
        <c:majorGridlines/>
        <c:numFmt formatCode="General" sourceLinked="1"/>
        <c:tickLblPos val="nextTo"/>
        <c:crossAx val="76436224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FE26-EA33-4E72-B0F5-C84979C5AFD7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BD7BF-4A97-4BA7-A077-EA3A96E2A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00070-uchebnyy-korpus-2-d6e62c98923c.jpg"/>
          <p:cNvPicPr>
            <a:picLocks noChangeAspect="1"/>
          </p:cNvPicPr>
          <p:nvPr/>
        </p:nvPicPr>
        <p:blipFill>
          <a:blip r:embed="rId2" cstate="print">
            <a:lum bright="60000" contrast="-50000"/>
          </a:blip>
          <a:stretch>
            <a:fillRect/>
          </a:stretch>
        </p:blipFill>
        <p:spPr>
          <a:xfrm>
            <a:off x="0" y="0"/>
            <a:ext cx="921547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Изобретательство и рационализация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ФГБОУ ВО «Брянский государственный инженерно-технологический университет»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Эмблема БГИТ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73878" y="0"/>
            <a:ext cx="1870122" cy="1357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1428736"/>
          <a:ext cx="8215371" cy="4169866"/>
        </p:xfrm>
        <a:graphic>
          <a:graphicData uri="http://schemas.openxmlformats.org/drawingml/2006/table">
            <a:tbl>
              <a:tblPr/>
              <a:tblGrid>
                <a:gridCol w="319427"/>
                <a:gridCol w="4681233"/>
                <a:gridCol w="3214711"/>
              </a:tblGrid>
              <a:tr h="122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2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Международная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выставка «Идеи - Изобретения - Новые Продукты»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IENA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(г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Нюрнберг, Германия)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Золотая медаль и диплом выставки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2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Международная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выставка изобретений на Ближнем Востоке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IIFME-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(г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Эль-Кувейт, Кувейт)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Серебряная медаль и диплом выставки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1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Международная выставка "Стройтехэкспо-2016"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Экспозиция, отражающая основные направления научных исследований в области стройиндустрии, строительства зданий и сооружений, а также благоустройства территорий, была отмечена почетной грамотой оргкомитета выставки</a:t>
                      </a:r>
                    </a:p>
                  </a:txBody>
                  <a:tcPr marL="13348" marR="13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71604" y="928670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Результаты участия в выставках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57422" y="1071546"/>
            <a:ext cx="464347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Направления научной деятельности БГИТУ: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1928794" y="1428736"/>
            <a:ext cx="100013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472" y="2071678"/>
            <a:ext cx="2214578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/>
              <a:t>лесное хозяйство, в том числе заготовка и переработка лесных ресурсов 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428992" y="2071679"/>
            <a:ext cx="2571768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строительство, в том числе проектирование и возведение объектов капитального строительства и дорожно-транспортного комплекса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500826" y="2071678"/>
            <a:ext cx="221457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материаловедение, в частности создание композиционных материалов на основе </a:t>
            </a:r>
            <a:r>
              <a:rPr lang="ru-RU" sz="1600" dirty="0" err="1" smtClean="0"/>
              <a:t>наноструктурирования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785918" y="4143380"/>
            <a:ext cx="2214578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/>
              <a:t>экологическая безопасность и обустройство среды, окружающей человека, в том числе основы структуры и функционирования </a:t>
            </a:r>
            <a:r>
              <a:rPr lang="ru-RU" sz="1600" dirty="0" err="1" smtClean="0"/>
              <a:t>урбоэкосистем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5000628" y="4143380"/>
            <a:ext cx="3000396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/>
              <a:t>экономические проблемы региона в части повышения </a:t>
            </a:r>
            <a:r>
              <a:rPr lang="ru-RU" sz="1600" dirty="0" err="1" smtClean="0"/>
              <a:t>конкурентноспособности</a:t>
            </a:r>
            <a:r>
              <a:rPr lang="ru-RU" sz="1600" dirty="0" smtClean="0"/>
              <a:t> предприятий различных отраслей, развития инновационных составляющих производственного процесса и оказания услуг</a:t>
            </a:r>
            <a:endParaRPr lang="ru-RU" sz="16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1786712" y="2785264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4929984" y="2785264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3" idx="0"/>
          </p:cNvCxnSpPr>
          <p:nvPr/>
        </p:nvCxnSpPr>
        <p:spPr>
          <a:xfrm rot="5400000">
            <a:off x="4394199" y="1749413"/>
            <a:ext cx="64294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4" idx="0"/>
          </p:cNvCxnSpPr>
          <p:nvPr/>
        </p:nvCxnSpPr>
        <p:spPr>
          <a:xfrm>
            <a:off x="6573853" y="1428736"/>
            <a:ext cx="103426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14480" y="1000109"/>
            <a:ext cx="53578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Научно – исследовательские  лаборатории  БГИТУ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1556792"/>
            <a:ext cx="478634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/>
              <a:t>Экспертиза объектов дорожно-строительного комплекса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267744" y="2276872"/>
            <a:ext cx="478634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/>
              <a:t>Биоразнообразие</a:t>
            </a:r>
            <a:r>
              <a:rPr lang="ru-RU" sz="1600" dirty="0" smtClean="0"/>
              <a:t> </a:t>
            </a:r>
            <a:r>
              <a:rPr lang="ru-RU" sz="1600" dirty="0"/>
              <a:t>и экологический мониторинг природных </a:t>
            </a:r>
            <a:r>
              <a:rPr lang="ru-RU" sz="1600" dirty="0" smtClean="0"/>
              <a:t>экосистем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5984" y="5214950"/>
            <a:ext cx="47863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/>
              <a:t>Информационные технологии в лесном хозяйстве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285984" y="5715016"/>
            <a:ext cx="47863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Строительная экспертиза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267744" y="2996952"/>
            <a:ext cx="47863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Экология и ресурсосберегающие технологии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267744" y="4149080"/>
            <a:ext cx="47863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/>
              <a:t>Энергоаудит</a:t>
            </a:r>
            <a:r>
              <a:rPr lang="ru-RU" sz="1600" dirty="0" smtClean="0"/>
              <a:t> и ресурсосбережение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267744" y="3573016"/>
            <a:ext cx="47863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Микробиологические исследования, 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5984" y="4714884"/>
            <a:ext cx="47863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Контроль качества строительной продукции</a:t>
            </a:r>
            <a:endParaRPr lang="ru-RU" sz="16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-570742" y="3857628"/>
            <a:ext cx="499986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928794" y="17859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928794" y="242886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928794" y="300037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928794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928794" y="42862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1928794" y="485776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928794" y="592933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1928794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85984" y="6215082"/>
            <a:ext cx="47863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Биотехнологии лесных культур</a:t>
            </a:r>
            <a:endParaRPr lang="ru-RU" sz="1600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928794" y="635795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14480" y="1000109"/>
            <a:ext cx="642942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Научно – образовательные центры БГИТУ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1643050"/>
            <a:ext cx="2928990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b="1" dirty="0"/>
              <a:t>«</a:t>
            </a:r>
            <a:r>
              <a:rPr lang="en-US" b="1" dirty="0"/>
              <a:t>Autodesk</a:t>
            </a:r>
            <a:r>
              <a:rPr lang="ru-RU" b="1" dirty="0"/>
              <a:t>-БГИТА»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43306" y="3143248"/>
            <a:ext cx="3000396" cy="92333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Экологическая безопасность и </a:t>
            </a:r>
            <a:r>
              <a:rPr lang="ru-RU" b="1" dirty="0" err="1"/>
              <a:t>природообустройство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16" y="3929066"/>
            <a:ext cx="2143140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Центр спортивной деятельности</a:t>
            </a:r>
          </a:p>
        </p:txBody>
      </p:sp>
      <p:pic>
        <p:nvPicPr>
          <p:cNvPr id="26" name="Рисунок 25" descr="07-10-2014(2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2928933"/>
            <a:ext cx="3286148" cy="2185417"/>
          </a:xfrm>
          <a:prstGeom prst="rect">
            <a:avLst/>
          </a:prstGeom>
        </p:spPr>
      </p:pic>
      <p:pic>
        <p:nvPicPr>
          <p:cNvPr id="28" name="Рисунок 27" descr="IMG_813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8" y="4572008"/>
            <a:ext cx="3214710" cy="2143140"/>
          </a:xfrm>
          <a:prstGeom prst="rect">
            <a:avLst/>
          </a:prstGeom>
        </p:spPr>
      </p:pic>
      <p:pic>
        <p:nvPicPr>
          <p:cNvPr id="27" name="Рисунок 26" descr="IMG_817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4214818"/>
            <a:ext cx="3430531" cy="2286128"/>
          </a:xfrm>
          <a:prstGeom prst="rect">
            <a:avLst/>
          </a:prstGeom>
        </p:spPr>
      </p:pic>
      <p:cxnSp>
        <p:nvCxnSpPr>
          <p:cNvPr id="30" name="Прямая со стрелкой 29"/>
          <p:cNvCxnSpPr>
            <a:stCxn id="7" idx="2"/>
            <a:endCxn id="11" idx="0"/>
          </p:cNvCxnSpPr>
          <p:nvPr/>
        </p:nvCxnSpPr>
        <p:spPr>
          <a:xfrm rot="5400000">
            <a:off x="3249065" y="-37075"/>
            <a:ext cx="181276" cy="31789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2"/>
            <a:endCxn id="12" idx="0"/>
          </p:cNvCxnSpPr>
          <p:nvPr/>
        </p:nvCxnSpPr>
        <p:spPr>
          <a:xfrm rot="16200000" flipH="1">
            <a:off x="4195610" y="2195354"/>
            <a:ext cx="1681474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7" idx="2"/>
            <a:endCxn id="16" idx="0"/>
          </p:cNvCxnSpPr>
          <p:nvPr/>
        </p:nvCxnSpPr>
        <p:spPr>
          <a:xfrm rot="16200000" flipH="1">
            <a:off x="5195742" y="1195222"/>
            <a:ext cx="2467292" cy="30003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7" idx="2"/>
          </p:cNvCxnSpPr>
          <p:nvPr/>
        </p:nvCxnSpPr>
        <p:spPr>
          <a:xfrm rot="5400000">
            <a:off x="3552668" y="838032"/>
            <a:ext cx="752780" cy="2000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14348" y="2214555"/>
            <a:ext cx="3357586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/>
              <a:t>Центр </a:t>
            </a:r>
            <a:r>
              <a:rPr lang="ru-RU" sz="1600" b="1" dirty="0" err="1"/>
              <a:t>энергоресурсосбережения</a:t>
            </a:r>
            <a:r>
              <a:rPr lang="ru-RU" sz="1600" b="1" dirty="0"/>
              <a:t> и безопасности жизнедеятельности</a:t>
            </a:r>
            <a:endParaRPr lang="ru-RU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6858016" y="1928802"/>
            <a:ext cx="2143140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Центр  </a:t>
            </a:r>
            <a:r>
              <a:rPr lang="ru-RU" sz="1600" b="1" dirty="0" err="1"/>
              <a:t>трансфера</a:t>
            </a:r>
            <a:r>
              <a:rPr lang="ru-RU" sz="1600" b="1" dirty="0"/>
              <a:t> </a:t>
            </a:r>
            <a:r>
              <a:rPr lang="ru-RU" sz="1600" b="1" dirty="0" smtClean="0"/>
              <a:t>технологий</a:t>
            </a:r>
            <a:endParaRPr lang="ru-RU" sz="1600" b="1" dirty="0"/>
          </a:p>
        </p:txBody>
      </p:sp>
      <p:cxnSp>
        <p:nvCxnSpPr>
          <p:cNvPr id="76" name="Прямая со стрелкой 75"/>
          <p:cNvCxnSpPr>
            <a:stCxn id="7" idx="2"/>
            <a:endCxn id="75" idx="0"/>
          </p:cNvCxnSpPr>
          <p:nvPr/>
        </p:nvCxnSpPr>
        <p:spPr>
          <a:xfrm rot="16200000" flipH="1">
            <a:off x="6195874" y="195090"/>
            <a:ext cx="467028" cy="30003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90872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Монографии, опубликованные сотрудниками БГИТУ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Патенты на изобретение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/>
          <p:nvPr/>
        </p:nvGraphicFramePr>
        <p:xfrm>
          <a:off x="971600" y="2348880"/>
          <a:ext cx="770485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Патенты на полезную модель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/>
          <p:nvPr/>
        </p:nvGraphicFramePr>
        <p:xfrm>
          <a:off x="1259632" y="2057400"/>
          <a:ext cx="727280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ВО «Брянский государственный инженерно-технологический университет»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БГИТ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82688" cy="78579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327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342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Изобретательство и рационализация  в 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  <vt:lpstr>ФГБОУ ВО «Брянский государственный инженерно-технологический университет»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Изобретательство и рационализация  в ФГБОУ ВО «Брянский государственный инженерно-технологический университет»</dc:title>
  <dc:creator>Admin</dc:creator>
  <cp:lastModifiedBy>User</cp:lastModifiedBy>
  <cp:revision>30</cp:revision>
  <dcterms:created xsi:type="dcterms:W3CDTF">2016-09-27T21:03:17Z</dcterms:created>
  <dcterms:modified xsi:type="dcterms:W3CDTF">2016-09-28T10:12:57Z</dcterms:modified>
</cp:coreProperties>
</file>