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6"/>
  </p:notesMasterIdLst>
  <p:sldIdLst>
    <p:sldId id="321" r:id="rId2"/>
    <p:sldId id="360" r:id="rId3"/>
    <p:sldId id="322" r:id="rId4"/>
    <p:sldId id="343" r:id="rId5"/>
    <p:sldId id="349" r:id="rId6"/>
    <p:sldId id="367" r:id="rId7"/>
    <p:sldId id="368" r:id="rId8"/>
    <p:sldId id="351" r:id="rId9"/>
    <p:sldId id="369" r:id="rId10"/>
    <p:sldId id="370" r:id="rId11"/>
    <p:sldId id="371" r:id="rId12"/>
    <p:sldId id="372" r:id="rId13"/>
    <p:sldId id="373" r:id="rId14"/>
    <p:sldId id="34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00"/>
    <a:srgbClr val="FF66FF"/>
    <a:srgbClr val="000066"/>
    <a:srgbClr val="0033CC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1" autoAdjust="0"/>
    <p:restoredTop sz="94773" autoAdjust="0"/>
  </p:normalViewPr>
  <p:slideViewPr>
    <p:cSldViewPr>
      <p:cViewPr varScale="1">
        <p:scale>
          <a:sx n="61" d="100"/>
          <a:sy n="61" d="100"/>
        </p:scale>
        <p:origin x="-134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C5F0635-42DE-4992-A85F-6D9E55696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989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C03A0F58-EA01-42B0-9F2D-59DCB8AC3D4E}" type="slidenum">
              <a:rPr lang="ru-RU" sz="1200">
                <a:latin typeface="Arial" charset="0"/>
              </a:rPr>
              <a:pPr eaLnBrk="1" hangingPunct="1"/>
              <a:t>3</a:t>
            </a:fld>
            <a:endParaRPr lang="ru-RU" sz="1200"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A1E993D4-A447-442B-B344-1818ED0AB9EF}" type="slidenum">
              <a:rPr lang="ru-RU" sz="1200">
                <a:latin typeface="Arial" charset="0"/>
              </a:rPr>
              <a:pPr eaLnBrk="1" hangingPunct="1"/>
              <a:t>6</a:t>
            </a:fld>
            <a:endParaRPr lang="ru-RU" sz="120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ммммм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2DA34-A555-4B3A-A084-D0D99917F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716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CC6B6-C060-47E5-ABD9-5E9E3D5C9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02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3012D-5AFC-4F95-8C4D-C39492F55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87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0AEFA-D7F9-4080-B14A-E84986FCB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24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63B86-3194-4B88-9882-2E0211F09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A287C-1BB1-41A6-A2A9-F5569B7EA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96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2AFBA-806E-46EA-9695-88E063843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847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FA59F-D8A4-4626-9F02-F000F84E5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45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4A4D6-54B6-4BAB-953C-1111BEAA7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727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3E05B-6ABD-4ED9-8B15-F31A3D7D0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68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E48B9-A000-4664-A457-596A36355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F3A7555-6669-4385-92FC-8D73D08B4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315200" cy="1828800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sz="2000" smtClean="0">
                <a:solidFill>
                  <a:srgbClr val="FF0000"/>
                </a:solidFill>
              </a:rPr>
              <a:t>ГОСУДАРСТВЕННОЕ АВТОНОМНОЕ УЧРЕЖДЕНИЕ ДОПОЛНИТЕЛЬНОГО ОБРАЗОВАНИЯ </a:t>
            </a:r>
            <a:r>
              <a:rPr lang="ru-RU" sz="2000" b="1" smtClean="0">
                <a:solidFill>
                  <a:srgbClr val="FF0000"/>
                </a:solidFill>
              </a:rPr>
              <a:t/>
            </a:r>
            <a:br>
              <a:rPr lang="ru-RU" sz="2000" b="1" smtClean="0">
                <a:solidFill>
                  <a:srgbClr val="FF0000"/>
                </a:solidFill>
              </a:rPr>
            </a:br>
            <a:r>
              <a:rPr lang="ru-RU" sz="2000" b="1" smtClean="0">
                <a:solidFill>
                  <a:srgbClr val="FF0000"/>
                </a:solidFill>
              </a:rPr>
              <a:t>         </a:t>
            </a:r>
            <a:r>
              <a:rPr lang="ru-RU" sz="2000" smtClean="0">
                <a:solidFill>
                  <a:srgbClr val="FF0000"/>
                </a:solidFill>
              </a:rPr>
              <a:t>«Центр технического творчества Брянской области»</a:t>
            </a:r>
            <a:r>
              <a:rPr lang="ru-RU" sz="2000" b="1" smtClean="0">
                <a:solidFill>
                  <a:srgbClr val="FF0000"/>
                </a:solidFill>
              </a:rPr>
              <a:t/>
            </a:r>
            <a:br>
              <a:rPr lang="ru-RU" sz="2000" b="1" smtClean="0">
                <a:solidFill>
                  <a:srgbClr val="FF0000"/>
                </a:solidFill>
              </a:rPr>
            </a:br>
            <a:r>
              <a:rPr lang="ru-RU" sz="2000" b="1" smtClean="0">
                <a:solidFill>
                  <a:srgbClr val="FF0000"/>
                </a:solidFill>
              </a:rPr>
              <a:t>   </a:t>
            </a:r>
            <a:r>
              <a:rPr lang="ru-RU" sz="1800" b="1" i="1" smtClean="0">
                <a:solidFill>
                  <a:srgbClr val="FF0000"/>
                </a:solidFill>
              </a:rPr>
              <a:t>241035, г. Брянск, ул. Мало-Орловская, д.8, </a:t>
            </a:r>
            <a:r>
              <a:rPr lang="en-US" sz="1800" b="1" i="1" smtClean="0">
                <a:solidFill>
                  <a:srgbClr val="FF0000"/>
                </a:solidFill>
              </a:rPr>
              <a:t/>
            </a:r>
            <a:br>
              <a:rPr lang="en-US" sz="1800" b="1" i="1" smtClean="0">
                <a:solidFill>
                  <a:srgbClr val="FF0000"/>
                </a:solidFill>
              </a:rPr>
            </a:br>
            <a:r>
              <a:rPr lang="ru-RU" sz="1800" b="1" i="1" smtClean="0">
                <a:solidFill>
                  <a:srgbClr val="FF0000"/>
                </a:solidFill>
              </a:rPr>
              <a:t>т тел</a:t>
            </a:r>
            <a:r>
              <a:rPr lang="en-US" sz="1800" b="1" i="1" smtClean="0">
                <a:solidFill>
                  <a:srgbClr val="FF0000"/>
                </a:solidFill>
              </a:rPr>
              <a:t>. 8-(4832) 56-18-08,</a:t>
            </a:r>
            <a:r>
              <a:rPr lang="en-US" sz="1800" b="1" i="1" smtClean="0"/>
              <a:t> </a:t>
            </a:r>
            <a:r>
              <a:rPr lang="ru-RU" sz="1800" b="1" i="1" smtClean="0">
                <a:solidFill>
                  <a:srgbClr val="FF0000"/>
                </a:solidFill>
              </a:rPr>
              <a:t>Е-</a:t>
            </a:r>
            <a:r>
              <a:rPr lang="en-US" sz="1800" b="1" i="1" smtClean="0">
                <a:solidFill>
                  <a:srgbClr val="FF0000"/>
                </a:solidFill>
              </a:rPr>
              <a:t>mail cdtt32</a:t>
            </a:r>
          </a:p>
        </p:txBody>
      </p:sp>
      <p:pic>
        <p:nvPicPr>
          <p:cNvPr id="2051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1524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5724525" cy="39401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smtClean="0"/>
              <a:t>Техническое</a:t>
            </a:r>
          </a:p>
          <a:p>
            <a:pPr eaLnBrk="1" hangingPunct="1">
              <a:defRPr/>
            </a:pPr>
            <a:r>
              <a:rPr lang="ru-RU" sz="2000" smtClean="0"/>
              <a:t>Художественное</a:t>
            </a:r>
          </a:p>
          <a:p>
            <a:pPr eaLnBrk="1" hangingPunct="1">
              <a:defRPr/>
            </a:pPr>
            <a:r>
              <a:rPr lang="ru-RU" sz="2000" smtClean="0"/>
              <a:t>Естественнонаучное</a:t>
            </a:r>
          </a:p>
          <a:p>
            <a:pPr eaLnBrk="1" hangingPunct="1">
              <a:defRPr/>
            </a:pPr>
            <a:r>
              <a:rPr lang="ru-RU" sz="2000" smtClean="0"/>
              <a:t>Социально-педагогическое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276475"/>
            <a:ext cx="3887787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5227">
            <a:off x="6746875" y="4070350"/>
            <a:ext cx="2435225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6003">
            <a:off x="3048000" y="4038600"/>
            <a:ext cx="2262188" cy="19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21071">
            <a:off x="250825" y="4365625"/>
            <a:ext cx="24479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0750">
            <a:off x="4800600" y="4770438"/>
            <a:ext cx="2663825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4333">
            <a:off x="1828800" y="4805363"/>
            <a:ext cx="2520950" cy="205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/>
              <a:t>Виды научно-технического творчества                  (по содержанию образовательных программ)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400" b="1" i="1" smtClean="0">
                <a:solidFill>
                  <a:srgbClr val="FF0000"/>
                </a:solidFill>
              </a:rPr>
              <a:t>Техническое моделирование и конструирование</a:t>
            </a:r>
            <a:r>
              <a:rPr lang="ru-RU" sz="1400" smtClean="0"/>
              <a:t>, программы предусматривают развитие конструкторских способностей у детей, формирование умений и навыков работы с различными инструментами, проектирование моделей и конструкций разного функционального назначения.Младшие школьники развивают навыки конструирования изделий из бумаги, картона, фанеры, пластмасс. Для учащихся среднего и старшего школьного возраста программы предусматривают расширение диапазона возможностей в области технического творчества. Они обеспечивают базу теоретических знаний и практических умений, необходимую для создания сложных конструкторских моделей, образцов техники с использованием электроники.</a:t>
            </a:r>
            <a:endParaRPr lang="ru-RU" sz="1400" i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i="1" smtClean="0">
                <a:solidFill>
                  <a:srgbClr val="FF0000"/>
                </a:solidFill>
              </a:rPr>
              <a:t>Научное творчество</a:t>
            </a:r>
            <a:r>
              <a:rPr lang="ru-RU" sz="1400" i="1" smtClean="0"/>
              <a:t>, </a:t>
            </a:r>
            <a:r>
              <a:rPr lang="ru-RU" sz="1400" smtClean="0"/>
              <a:t>программы рассчитаны в основном на развитие исследовательских способностей учащихся и предусматривают углубленное освоение теоретических разделов отраслей наук, развитие навыков практического применения теоретических знаний в самостоятельной исследовательской и опытно-конструкторской деятельности. Дети общаются с представителями науки, участвуют в семинарах, олимпиадах, конференциях.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smtClean="0">
                <a:solidFill>
                  <a:srgbClr val="FF0000"/>
                </a:solidFill>
              </a:rPr>
              <a:t>Художественно-техническое творчество</a:t>
            </a:r>
            <a:r>
              <a:rPr lang="ru-RU" sz="1400" smtClean="0"/>
              <a:t>, программы призваны обеспечить образовательный процесс в кино- фото- видео объединениях и студиях, в студиях и коллективах детской моды, дизайна, декаративно-прикладного творчества, народных ремесел и промыслов. Программы носят разноуровневый характер и предусматривают как развитие элементарных пользовательских навыков владения приборами и инструментами, применяемыми в художественном творчестве, так и развитие умений создавать оригинальные произведения прикладного искусства.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smtClean="0">
                <a:solidFill>
                  <a:srgbClr val="FF0000"/>
                </a:solidFill>
              </a:rPr>
              <a:t>Информационные технологии</a:t>
            </a:r>
            <a:r>
              <a:rPr lang="ru-RU" sz="1400" smtClean="0"/>
              <a:t>, программы включают опыт освоения информационных технологий. Они предусматривают развитие элементарной грамотности в области информационных технологий, помогают освоить навыки работы с современными программами.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smtClean="0">
                <a:solidFill>
                  <a:srgbClr val="FF0000"/>
                </a:solidFill>
              </a:rPr>
              <a:t>Технические виды спорта:</a:t>
            </a:r>
            <a:r>
              <a:rPr lang="ru-RU" sz="1400" smtClean="0"/>
              <a:t> программы работы спортивных секций (секции и клубы картингистов, мотоциклистов, спорткружках: авиамодельный, автомодельный, ракетомодельный, судомодельный).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smtClean="0">
                <a:solidFill>
                  <a:srgbClr val="FF0000"/>
                </a:solidFill>
              </a:rPr>
              <a:t>Изобретательская и рационализаторская деятельность</a:t>
            </a:r>
            <a:r>
              <a:rPr lang="ru-RU" sz="1400" smtClean="0">
                <a:solidFill>
                  <a:srgbClr val="FF0000"/>
                </a:solidFill>
              </a:rPr>
              <a:t>.</a:t>
            </a:r>
            <a:r>
              <a:rPr lang="ru-RU" sz="1400" smtClean="0"/>
              <a:t> Программы призваны обеспечить развитие творческого воображения, формировать интегральное мышление. Отличительная особенность этих программ заключается в том, что они в качестве необходимого решения той или иной технической задачи предусматривают обязательное устранение технического противоречия, что приводит обычную задачу в ряд изобретательских.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4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4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smtClean="0">
                <a:solidFill>
                  <a:srgbClr val="FF0000"/>
                </a:solidFill>
              </a:rPr>
              <a:t>«Пятое колесо» -</a:t>
            </a:r>
            <a:r>
              <a:rPr lang="ru-RU" sz="2000" b="1" smtClean="0">
                <a:solidFill>
                  <a:srgbClr val="FF0000"/>
                </a:solidFill>
              </a:rPr>
              <a:t> </a:t>
            </a:r>
            <a:br>
              <a:rPr lang="ru-RU" sz="2000" b="1" smtClean="0">
                <a:solidFill>
                  <a:srgbClr val="FF0000"/>
                </a:solidFill>
              </a:rPr>
            </a:br>
            <a:r>
              <a:rPr lang="ru-RU" sz="2000" smtClean="0">
                <a:solidFill>
                  <a:srgbClr val="FF0000"/>
                </a:solidFill>
              </a:rPr>
              <a:t>конкурс исследовательских работ по техническому  и декоративно – прикладному творчеству, рационализации и изобретательству среди учащихся образовательных учреждений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i="1" smtClean="0">
                <a:solidFill>
                  <a:schemeClr val="hlink"/>
                </a:solidFill>
              </a:rPr>
              <a:t>В </a:t>
            </a:r>
            <a:r>
              <a:rPr lang="ru-RU" sz="1600" b="1" i="1" smtClean="0">
                <a:solidFill>
                  <a:schemeClr val="hlink"/>
                </a:solidFill>
              </a:rPr>
              <a:t>цели и задачи конкурса</a:t>
            </a:r>
            <a:r>
              <a:rPr lang="ru-RU" sz="1600" i="1" smtClean="0">
                <a:solidFill>
                  <a:schemeClr val="hlink"/>
                </a:solidFill>
              </a:rPr>
              <a:t>: </a:t>
            </a:r>
            <a:r>
              <a:rPr lang="ru-RU" sz="1600" i="1" smtClean="0">
                <a:solidFill>
                  <a:schemeClr val="bg2"/>
                </a:solidFill>
              </a:rPr>
              <a:t>стимулирование интереса учащихся к творческой самостоятельности, формирование умений и навыков проектной, исследовательской, опытно – экспериментальной деятельности, но и совершенствование знаний в области науки, техники и производства, овладение приемами рационализаторской и изобретательской деятельности.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smtClean="0"/>
              <a:t>Конкурс проводится по следующим номинациям:</a:t>
            </a:r>
            <a:endParaRPr lang="ru-RU" sz="1600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>
                <a:solidFill>
                  <a:srgbClr val="FF0000"/>
                </a:solidFill>
              </a:rPr>
              <a:t>1. Естественные науки</a:t>
            </a:r>
            <a:endParaRPr lang="ru-RU" sz="16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smtClean="0"/>
              <a:t>Самостоятельные естественнонаучные исследования (физика, химия и химические технологии, биология и биотехнология, биосфера и проблемы земли, медицина и медико-биологические науки).</a:t>
            </a:r>
            <a:endParaRPr lang="ru-RU" sz="1600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>
                <a:solidFill>
                  <a:srgbClr val="FF0000"/>
                </a:solidFill>
              </a:rPr>
              <a:t>2. Техника и инженерные области знаний</a:t>
            </a:r>
            <a:endParaRPr lang="ru-RU" sz="16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smtClean="0"/>
              <a:t>Машиностроительные технологии, транспортные машины и роботы, аэро-космонавтика, радио-оптические и электронные системы, нанотехнологии, энергетика, биоинженерия, экология техносферы. </a:t>
            </a:r>
            <a:endParaRPr lang="ru-RU" sz="1600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>
                <a:solidFill>
                  <a:srgbClr val="FF0000"/>
                </a:solidFill>
              </a:rPr>
              <a:t>3. Математика и информационные технологии</a:t>
            </a:r>
            <a:endParaRPr lang="ru-RU" sz="16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>
                <a:solidFill>
                  <a:srgbClr val="FF0000"/>
                </a:solidFill>
              </a:rPr>
              <a:t>4. «Юные Кулибины»</a:t>
            </a:r>
            <a:endParaRPr lang="ru-RU" sz="1600" u="sng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u="sng" smtClean="0"/>
              <a:t>Техническое моделирование.</a:t>
            </a:r>
            <a:r>
              <a:rPr lang="ru-RU" sz="16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u="sng" smtClean="0"/>
              <a:t>Техническое конструирование.</a:t>
            </a:r>
            <a:r>
              <a:rPr lang="ru-RU" sz="16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u="sng" smtClean="0"/>
              <a:t>Рационализаторские работы.</a:t>
            </a:r>
            <a:r>
              <a:rPr lang="ru-RU" sz="1600" smtClean="0"/>
              <a:t> Рационализаторские предложения, внедрённые или предлагаемые для внедрения в конкретные процессы (учебно-образовательный, учебно-производственный, производственный, общественно-полезный и т.д.).</a:t>
            </a:r>
            <a:endParaRPr lang="ru-RU" sz="1600" u="sng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u="sng" smtClean="0"/>
              <a:t>Изобретательские проекты. </a:t>
            </a:r>
            <a:r>
              <a:rPr lang="ru-RU" sz="1600" smtClean="0"/>
              <a:t>Изыскания в любой естественнонаучной и технической области знаний. Проект может быть как практически применимым, так и фантастическим. Проекты могут быть представлены к рассмотрению в виде описаний, фотографий, видеофильмов, плакатов.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000" smtClean="0">
                <a:solidFill>
                  <a:srgbClr val="CC3300"/>
                </a:solidFill>
              </a:rPr>
              <a:t>Участники областной конференции в рамках конкурса исследовательских работ</a:t>
            </a:r>
            <a:br>
              <a:rPr lang="ru-RU" sz="3000" smtClean="0">
                <a:solidFill>
                  <a:srgbClr val="CC3300"/>
                </a:solidFill>
              </a:rPr>
            </a:br>
            <a:r>
              <a:rPr lang="ru-RU" sz="3200" smtClean="0">
                <a:solidFill>
                  <a:srgbClr val="CC3300"/>
                </a:solidFill>
              </a:rPr>
              <a:t>«Пятое колесо»</a:t>
            </a:r>
          </a:p>
        </p:txBody>
      </p:sp>
      <p:pic>
        <p:nvPicPr>
          <p:cNvPr id="13315" name="Picture 4" descr="_SC_106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905000"/>
            <a:ext cx="77724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</a:rPr>
              <a:t>ПРЕДЛОЖЕНИЯ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1) Ввести в состав жюри областного конкурса «5-ое колесо» в номинации «Юные Кулибины» представителя БОС ВОИР (по согласованию).</a:t>
            </a:r>
          </a:p>
          <a:p>
            <a:pPr eaLnBrk="1" hangingPunct="1">
              <a:defRPr/>
            </a:pPr>
            <a:r>
              <a:rPr lang="ru-RU" smtClean="0"/>
              <a:t>2) Проработать вопрос создания «Творческой лаборатории (центра, технопарка и пр.) юных изобретателей и рационализаторов» для талантливых технически одаренных детей.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smtClean="0">
                <a:solidFill>
                  <a:srgbClr val="FF0000"/>
                </a:solidFill>
              </a:rPr>
              <a:t/>
            </a:r>
            <a:br>
              <a:rPr lang="ru-RU" sz="3600" b="1" i="1" smtClean="0">
                <a:solidFill>
                  <a:srgbClr val="FF0000"/>
                </a:solidFill>
              </a:rPr>
            </a:br>
            <a:r>
              <a:rPr lang="ru-RU" sz="3600" b="1" i="1" smtClean="0">
                <a:solidFill>
                  <a:srgbClr val="FF0000"/>
                </a:solidFill>
              </a:rPr>
              <a:t>Благодарим за внимание!</a:t>
            </a:r>
            <a:br>
              <a:rPr lang="ru-RU" sz="3600" b="1" i="1" smtClean="0">
                <a:solidFill>
                  <a:srgbClr val="FF0000"/>
                </a:solidFill>
              </a:rPr>
            </a:br>
            <a:endParaRPr lang="ru-RU" sz="3600" b="1" i="1" smtClean="0">
              <a:solidFill>
                <a:srgbClr val="FF0000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91000"/>
            <a:ext cx="8229600" cy="2362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smtClean="0">
                <a:solidFill>
                  <a:srgbClr val="FF0000"/>
                </a:solidFill>
              </a:rPr>
              <a:t>ПРИГЛАШАЕМ К СОТРУДНИЧЕСТВУ!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smtClean="0">
                <a:solidFill>
                  <a:schemeClr val="folHlink"/>
                </a:solidFill>
              </a:rPr>
              <a:t>ГОСУДАРСТВЕННОЕ АВТОНОМНОЕ УЧРЕЖДЕНИЕ ДОПОЛНИТЕЛЬНОГО ОБРАЗОВАНИЯ</a:t>
            </a:r>
            <a:br>
              <a:rPr lang="ru-RU" sz="1800" b="1" smtClean="0">
                <a:solidFill>
                  <a:schemeClr val="folHlink"/>
                </a:solidFill>
              </a:rPr>
            </a:br>
            <a:r>
              <a:rPr lang="ru-RU" sz="1800" b="1" smtClean="0">
                <a:solidFill>
                  <a:schemeClr val="folHlink"/>
                </a:solidFill>
              </a:rPr>
              <a:t>         «Центр технического творчества Брянской области»</a:t>
            </a:r>
            <a:br>
              <a:rPr lang="ru-RU" sz="1800" b="1" smtClean="0">
                <a:solidFill>
                  <a:schemeClr val="folHlink"/>
                </a:solidFill>
              </a:rPr>
            </a:br>
            <a:r>
              <a:rPr lang="ru-RU" sz="1800" b="1" smtClean="0">
                <a:solidFill>
                  <a:schemeClr val="folHlink"/>
                </a:solidFill>
              </a:rPr>
              <a:t>   </a:t>
            </a:r>
            <a:r>
              <a:rPr lang="ru-RU" sz="1800" b="1" i="1" smtClean="0">
                <a:solidFill>
                  <a:schemeClr val="folHlink"/>
                </a:solidFill>
              </a:rPr>
              <a:t>241035, г. Брянск,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i="1" smtClean="0">
                <a:solidFill>
                  <a:schemeClr val="folHlink"/>
                </a:solidFill>
              </a:rPr>
              <a:t>ул. Мало-Орловская, д.8, </a:t>
            </a:r>
            <a:r>
              <a:rPr lang="en-US" sz="1800" b="1" i="1" smtClean="0">
                <a:solidFill>
                  <a:schemeClr val="folHlink"/>
                </a:solidFill>
              </a:rPr>
              <a:t/>
            </a:r>
            <a:br>
              <a:rPr lang="en-US" sz="1800" b="1" i="1" smtClean="0">
                <a:solidFill>
                  <a:schemeClr val="folHlink"/>
                </a:solidFill>
              </a:rPr>
            </a:br>
            <a:r>
              <a:rPr lang="ru-RU" sz="1800" b="1" i="1" smtClean="0">
                <a:solidFill>
                  <a:schemeClr val="folHlink"/>
                </a:solidFill>
              </a:rPr>
              <a:t>т тел</a:t>
            </a:r>
            <a:r>
              <a:rPr lang="en-US" sz="1800" b="1" i="1" smtClean="0">
                <a:solidFill>
                  <a:schemeClr val="folHlink"/>
                </a:solidFill>
              </a:rPr>
              <a:t>. 8</a:t>
            </a:r>
            <a:r>
              <a:rPr lang="ru-RU" sz="1800" b="1" i="1" smtClean="0">
                <a:solidFill>
                  <a:schemeClr val="folHlink"/>
                </a:solidFill>
              </a:rPr>
              <a:t> </a:t>
            </a:r>
            <a:r>
              <a:rPr lang="en-US" sz="1800" b="1" i="1" smtClean="0">
                <a:solidFill>
                  <a:schemeClr val="folHlink"/>
                </a:solidFill>
              </a:rPr>
              <a:t>(4832) 56-18-08, </a:t>
            </a:r>
            <a:r>
              <a:rPr lang="ru-RU" sz="1800" b="1" i="1" smtClean="0">
                <a:solidFill>
                  <a:schemeClr val="folHlink"/>
                </a:solidFill>
              </a:rPr>
              <a:t>Е-</a:t>
            </a:r>
            <a:r>
              <a:rPr lang="en-US" sz="1800" b="1" i="1" smtClean="0">
                <a:solidFill>
                  <a:schemeClr val="folHlink"/>
                </a:solidFill>
              </a:rPr>
              <a:t>mail cdtt32</a:t>
            </a:r>
            <a:endParaRPr lang="ru-RU" sz="1800" b="1" i="1" smtClean="0">
              <a:solidFill>
                <a:schemeClr val="folHlink"/>
              </a:solidFill>
            </a:endParaRP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38200"/>
            <a:ext cx="3200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457200"/>
            <a:ext cx="64008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Ежегодно Центром организуется и проводится более </a:t>
            </a:r>
            <a:r>
              <a:rPr lang="ru-RU" sz="2400" smtClean="0">
                <a:solidFill>
                  <a:srgbClr val="FF0000"/>
                </a:solidFill>
              </a:rPr>
              <a:t>10</a:t>
            </a:r>
            <a:r>
              <a:rPr lang="ru-RU" sz="2400" smtClean="0"/>
              <a:t> областных и выездных </a:t>
            </a:r>
            <a:r>
              <a:rPr lang="ru-RU" sz="2400" b="1" smtClean="0"/>
              <a:t>выставок,</a:t>
            </a:r>
            <a:r>
              <a:rPr lang="ru-RU" sz="2400" smtClean="0"/>
              <a:t> </a:t>
            </a:r>
            <a:r>
              <a:rPr lang="ru-RU" sz="2400" smtClean="0">
                <a:solidFill>
                  <a:srgbClr val="FF0000"/>
                </a:solidFill>
              </a:rPr>
              <a:t>15</a:t>
            </a:r>
            <a:r>
              <a:rPr lang="ru-RU" sz="2400" smtClean="0"/>
              <a:t> </a:t>
            </a:r>
            <a:r>
              <a:rPr lang="ru-RU" sz="2400" b="1" smtClean="0"/>
              <a:t>соревнований</a:t>
            </a:r>
            <a:r>
              <a:rPr lang="ru-RU" sz="2400" smtClean="0"/>
              <a:t> по техническим видам спорта, </a:t>
            </a:r>
            <a:r>
              <a:rPr lang="ru-RU" sz="2400" smtClean="0">
                <a:solidFill>
                  <a:srgbClr val="FF0000"/>
                </a:solidFill>
              </a:rPr>
              <a:t>6 </a:t>
            </a:r>
            <a:r>
              <a:rPr lang="ru-RU" sz="2400" smtClean="0"/>
              <a:t>областных </a:t>
            </a:r>
            <a:r>
              <a:rPr lang="ru-RU" sz="2400" b="1" smtClean="0"/>
              <a:t>конкурсов</a:t>
            </a:r>
            <a:r>
              <a:rPr lang="ru-RU" sz="2400" smtClean="0"/>
              <a:t> для одаренных детей, исследовательских работ, методических разработок по научно-техническому, спортивно-техническому, декоративно – прикладному творчеству, более </a:t>
            </a:r>
            <a:r>
              <a:rPr lang="ru-RU" sz="2400" smtClean="0">
                <a:solidFill>
                  <a:srgbClr val="FF0000"/>
                </a:solidFill>
              </a:rPr>
              <a:t>35</a:t>
            </a:r>
            <a:r>
              <a:rPr lang="ru-RU" sz="2400" smtClean="0"/>
              <a:t> </a:t>
            </a:r>
            <a:r>
              <a:rPr lang="ru-RU" sz="2400" b="1" smtClean="0"/>
              <a:t>семинаров</a:t>
            </a:r>
            <a:r>
              <a:rPr lang="ru-RU" sz="2400" smtClean="0"/>
              <a:t> для педработников, организуются </a:t>
            </a:r>
            <a:r>
              <a:rPr lang="ru-RU" sz="2400" smtClean="0">
                <a:solidFill>
                  <a:srgbClr val="FF0000"/>
                </a:solidFill>
              </a:rPr>
              <a:t>11</a:t>
            </a:r>
            <a:r>
              <a:rPr lang="ru-RU" sz="2400" smtClean="0"/>
              <a:t> предметных </a:t>
            </a:r>
            <a:r>
              <a:rPr lang="ru-RU" sz="2400" b="1" smtClean="0"/>
              <a:t>олимпиад</a:t>
            </a:r>
            <a:r>
              <a:rPr lang="ru-RU" sz="2400" smtClean="0"/>
              <a:t> и </a:t>
            </a:r>
            <a:r>
              <a:rPr lang="ru-RU" sz="2400" smtClean="0">
                <a:solidFill>
                  <a:srgbClr val="FF0000"/>
                </a:solidFill>
              </a:rPr>
              <a:t>8</a:t>
            </a:r>
            <a:r>
              <a:rPr lang="ru-RU" sz="2400" smtClean="0"/>
              <a:t> олимпиады профмастерства ОНПО. </a:t>
            </a:r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4953000"/>
            <a:ext cx="2819400" cy="190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53000"/>
            <a:ext cx="27955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2971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1563"/>
            <a:ext cx="2971800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2764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smtClean="0">
                <a:solidFill>
                  <a:srgbClr val="CC3300"/>
                </a:solidFill>
              </a:rPr>
              <a:t> </a:t>
            </a:r>
            <a:r>
              <a:rPr lang="ru-RU" sz="3600" smtClean="0">
                <a:solidFill>
                  <a:srgbClr val="FF0000"/>
                </a:solidFill>
              </a:rPr>
              <a:t>В Центре работают 67 творческих объединений, в которых занимаются более 750 обучающихся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76800"/>
            <a:ext cx="2971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Рисунок 3" descr="\\Pc2\общая\фото\Открытый урок и Н.г\DSC_27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28956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4" descr="\\Pc2\общая\фото\Роботы соревнов\S35001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2895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3048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3" name="Рисунок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38400"/>
            <a:ext cx="26733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76800"/>
            <a:ext cx="2743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533400" y="765175"/>
            <a:ext cx="8129588" cy="12954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                     </a:t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                    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1800" smtClean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6019800"/>
            <a:ext cx="7488238" cy="11525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smtClean="0"/>
              <a:t>	</a:t>
            </a:r>
            <a:r>
              <a:rPr lang="ru-RU" smtClean="0"/>
              <a:t>	</a:t>
            </a:r>
          </a:p>
        </p:txBody>
      </p:sp>
      <p:pic>
        <p:nvPicPr>
          <p:cNvPr id="5124" name="Picture 4" descr="S35001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37449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228600" y="5486400"/>
            <a:ext cx="8583613" cy="11906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1800" b="1" i="1">
                <a:solidFill>
                  <a:srgbClr val="0033CC"/>
                </a:solidFill>
                <a:latin typeface="Arial" charset="0"/>
              </a:rPr>
              <a:t>Целью является: </a:t>
            </a:r>
            <a:r>
              <a:rPr lang="ru-RU" sz="1800" i="1">
                <a:solidFill>
                  <a:srgbClr val="0033CC"/>
                </a:solidFill>
                <a:latin typeface="Arial" charset="0"/>
              </a:rPr>
              <a:t>создание инновационной модели развития научно-технической и учебно-исследовательской деятельности в учреждении дополнительного образования, способствующей успешной социализации детей.</a:t>
            </a:r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457200" y="152400"/>
            <a:ext cx="6858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ГАОУДОД «ЦДТТ Брянской области»  </a:t>
            </a:r>
            <a:br>
              <a:rPr lang="ru-RU" sz="1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1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базовое учреждение Федеральной стажировочной площадки по направлению "Распространение инновационных моделей развития техносферы деятельности учреждений дополнительного образования детей, направленных на развитие научно-технической и учебно-исследовательской деятельности обучающихся"</a:t>
            </a:r>
          </a:p>
        </p:txBody>
      </p:sp>
      <p:pic>
        <p:nvPicPr>
          <p:cNvPr id="5127" name="Picture 10" descr="Роботы со всего мира (33 фото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3886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381000"/>
            <a:ext cx="9144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66FF"/>
                </a:solidFill>
              </a:rPr>
              <a:t>           НАМ ЕСТЬ ЧЕМ И КЕМ ГОРДИТЬСЯ!</a:t>
            </a:r>
          </a:p>
          <a:p>
            <a:pPr algn="ctr"/>
            <a:endParaRPr lang="ru-RU" sz="1800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38550"/>
            <a:ext cx="41148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4267200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152400" y="1179513"/>
            <a:ext cx="47244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/>
              <a:t>С 30 октября по 3 ноября 2015 года в г. Екатеринбурге состоялся второй Национальный Чемпионат рабочих профессий </a:t>
            </a:r>
            <a:r>
              <a:rPr lang="ru-RU" b="1"/>
              <a:t>WorldSkills Hi-Tech  2015,</a:t>
            </a:r>
            <a:r>
              <a:rPr lang="ru-RU"/>
              <a:t> в рамках которого прошли соревнования по программам ранней профориентации </a:t>
            </a:r>
            <a:r>
              <a:rPr lang="ru-RU">
                <a:solidFill>
                  <a:srgbClr val="FF0000"/>
                </a:solidFill>
              </a:rPr>
              <a:t>JuniorSkills</a:t>
            </a:r>
            <a:r>
              <a:rPr lang="ru-RU"/>
              <a:t>.   Команда Центра детского технического творчества Брянской области в составе Лексановой Екатерины (15 лет) и Мосина Никиты (15 лет) (руководитель Радченко А.О.)  заняла почетное</a:t>
            </a:r>
            <a:r>
              <a:rPr lang="ru-RU" b="1"/>
              <a:t> 2 место</a:t>
            </a:r>
            <a:r>
              <a:rPr lang="ru-RU"/>
              <a:t>. </a:t>
            </a: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4876800" y="4572000"/>
            <a:ext cx="4038600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/>
              <a:t> Команда «Брянские партизаны» (руководитель Радченко Алексей Олегович), занявшую </a:t>
            </a:r>
            <a:r>
              <a:rPr lang="ru-RU" b="1"/>
              <a:t>1 место</a:t>
            </a:r>
            <a:r>
              <a:rPr lang="ru-RU"/>
              <a:t> в номинации </a:t>
            </a:r>
            <a:r>
              <a:rPr lang="ru-RU" b="1"/>
              <a:t>«Соревнование роботов «Сумо»</a:t>
            </a:r>
            <a:r>
              <a:rPr lang="ru-RU"/>
              <a:t> межрегионального конкурса «Собери своего робота» в Белгородском государственном техническом университете имени В.Г.Шухова.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rgbClr val="FF66FF"/>
                </a:solidFill>
                <a:effectLst/>
              </a:rPr>
              <a:t/>
            </a:r>
            <a:br>
              <a:rPr lang="ru-RU" sz="2800" b="1" smtClean="0">
                <a:solidFill>
                  <a:srgbClr val="FF66FF"/>
                </a:solidFill>
                <a:effectLst/>
              </a:rPr>
            </a:br>
            <a:r>
              <a:rPr lang="ru-RU" sz="2800" b="1" smtClean="0">
                <a:solidFill>
                  <a:srgbClr val="FF66FF"/>
                </a:solidFill>
                <a:effectLst/>
              </a:rPr>
              <a:t>НАМ ЕСТЬ ЧЕМ И КЕМ ГОРДИТЬСЯ!</a:t>
            </a:r>
            <a:br>
              <a:rPr lang="ru-RU" sz="2800" b="1" smtClean="0">
                <a:solidFill>
                  <a:srgbClr val="FF66FF"/>
                </a:solidFill>
                <a:effectLst/>
              </a:rPr>
            </a:br>
            <a:r>
              <a:rPr lang="ru-RU" sz="2800" b="1" smtClean="0">
                <a:solidFill>
                  <a:srgbClr val="FF0000"/>
                </a:solidFill>
                <a:effectLst/>
              </a:rPr>
              <a:t>Первенство России, Кубок России  по судомодельному спорту</a:t>
            </a:r>
            <a:endParaRPr lang="ru-RU" sz="4000" smtClean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3886200"/>
            <a:ext cx="4114800" cy="2663825"/>
          </a:xfrm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36576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381000" y="4953000"/>
            <a:ext cx="33528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Демочкин Максим – 2 место в классе моделоей А1</a:t>
            </a:r>
          </a:p>
          <a:p>
            <a:pPr eaLnBrk="1" hangingPunct="1"/>
            <a:r>
              <a:rPr lang="ru-RU"/>
              <a:t>Федоренко Максим -2 место в классе моделей А2</a:t>
            </a:r>
          </a:p>
          <a:p>
            <a:pPr eaLnBrk="1" hangingPunct="1"/>
            <a:r>
              <a:rPr lang="ru-RU"/>
              <a:t>Буленок Виталий – 1 место в классе молделей В1</a:t>
            </a:r>
          </a:p>
        </p:txBody>
      </p:sp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4495800" y="1981200"/>
            <a:ext cx="40386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/>
              <a:t>Демочкин Максим – 2 место в классе моделоей А1, 3 место в классе моделей А2, 2 место в классе моделей В2</a:t>
            </a:r>
          </a:p>
          <a:p>
            <a:r>
              <a:rPr lang="ru-RU"/>
              <a:t>Федоренко Максим - 3 место в классе моделей А1, 1 место в классе моделей А2</a:t>
            </a:r>
          </a:p>
          <a:p>
            <a:r>
              <a:rPr lang="ru-RU"/>
              <a:t>Буленок Виталий – 1 место в классе молделей В1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FF"/>
                </a:solidFill>
                <a:effectLst/>
              </a:rPr>
              <a:t/>
            </a:r>
            <a:br>
              <a:rPr lang="ru-RU" sz="2800" b="1" smtClean="0">
                <a:solidFill>
                  <a:srgbClr val="FF66FF"/>
                </a:solidFill>
                <a:effectLst/>
              </a:rPr>
            </a:br>
            <a:r>
              <a:rPr lang="ru-RU" sz="2800" b="1" smtClean="0">
                <a:solidFill>
                  <a:srgbClr val="FF66FF"/>
                </a:solidFill>
                <a:effectLst/>
              </a:rPr>
              <a:t>НАМ ЕСТЬ ЧЕМ И КЕМ ГОРДИТЬСЯ!</a:t>
            </a:r>
            <a:br>
              <a:rPr lang="ru-RU" sz="2800" b="1" smtClean="0">
                <a:solidFill>
                  <a:srgbClr val="FF66FF"/>
                </a:solidFill>
                <a:effectLst/>
              </a:rPr>
            </a:br>
            <a:r>
              <a:rPr lang="ru-RU" sz="2800" b="1" smtClean="0">
                <a:solidFill>
                  <a:srgbClr val="FF66FF"/>
                </a:solidFill>
                <a:effectLst/>
              </a:rPr>
              <a:t/>
            </a:r>
            <a:br>
              <a:rPr lang="ru-RU" sz="2800" b="1" smtClean="0">
                <a:solidFill>
                  <a:srgbClr val="FF66FF"/>
                </a:solidFill>
                <a:effectLst/>
              </a:rPr>
            </a:br>
            <a:r>
              <a:rPr lang="ru-RU" sz="2800" b="1" smtClean="0">
                <a:solidFill>
                  <a:srgbClr val="000000"/>
                </a:solidFill>
                <a:effectLst/>
              </a:rPr>
              <a:t>Получатели Премий Президента РФ </a:t>
            </a:r>
            <a:br>
              <a:rPr lang="ru-RU" sz="2800" b="1" smtClean="0">
                <a:solidFill>
                  <a:srgbClr val="000000"/>
                </a:solidFill>
                <a:effectLst/>
              </a:rPr>
            </a:br>
            <a:r>
              <a:rPr lang="ru-RU" sz="2800" b="1" smtClean="0">
                <a:solidFill>
                  <a:srgbClr val="000000"/>
                </a:solidFill>
                <a:effectLst/>
              </a:rPr>
              <a:t>и Губернатора Брянской области:</a:t>
            </a:r>
            <a:r>
              <a:rPr lang="ru-RU" sz="2800" b="1" smtClean="0">
                <a:solidFill>
                  <a:srgbClr val="FF66FF"/>
                </a:solidFill>
                <a:effectLst/>
              </a:rPr>
              <a:t> 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5105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smtClean="0">
                <a:solidFill>
                  <a:schemeClr val="hlink"/>
                </a:solidFill>
              </a:rPr>
              <a:t>Насонова Мария  –</a:t>
            </a:r>
            <a:r>
              <a:rPr lang="ru-RU" b="1" smtClean="0"/>
              <a:t> «Волшебство детских рук» (Жуковский районный центр детского творчества)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smtClean="0">
                <a:solidFill>
                  <a:schemeClr val="hlink"/>
                </a:solidFill>
              </a:rPr>
              <a:t>Стасьев Денис</a:t>
            </a:r>
            <a:r>
              <a:rPr lang="ru-RU" b="1" smtClean="0"/>
              <a:t> </a:t>
            </a:r>
            <a:r>
              <a:rPr lang="ru-RU" b="1" smtClean="0">
                <a:solidFill>
                  <a:schemeClr val="hlink"/>
                </a:solidFill>
              </a:rPr>
              <a:t>–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smtClean="0"/>
              <a:t>«Пятое колесо»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smtClean="0"/>
              <a:t>(гимназия №7 г. Брянска)</a:t>
            </a:r>
            <a:r>
              <a:rPr lang="ru-RU" sz="3600" b="1" smtClean="0"/>
              <a:t> 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87675"/>
            <a:ext cx="4114800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48497" name="Rectangle 17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rgbClr val="FF0000"/>
                </a:solidFill>
              </a:rPr>
              <a:t>Материальное-техническое оснащение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06513" y="2362200"/>
            <a:ext cx="7837487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/>
              <a:t>	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755650" y="4191000"/>
            <a:ext cx="838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49263" eaLnBrk="0" hangingPunct="0">
              <a:tabLst>
                <a:tab pos="269875" algn="l"/>
              </a:tabLst>
            </a:pPr>
            <a:r>
              <a:rPr lang="ru-RU" sz="1800">
                <a:latin typeface="Arial" charset="0"/>
              </a:rPr>
              <a:t>ФОТО</a:t>
            </a:r>
          </a:p>
        </p:txBody>
      </p:sp>
      <p:pic>
        <p:nvPicPr>
          <p:cNvPr id="9222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28590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27654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3000"/>
            <a:ext cx="2916238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Рисунок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9000"/>
            <a:ext cx="3529013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Рисунок 1" descr="C:\Users\PC\Desktop\IMG_40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609600"/>
            <a:ext cx="272415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Rectangle 10"/>
          <p:cNvSpPr>
            <a:spLocks noChangeArrowheads="1"/>
          </p:cNvSpPr>
          <p:nvPr/>
        </p:nvSpPr>
        <p:spPr bwMode="auto">
          <a:xfrm>
            <a:off x="3505200" y="2895600"/>
            <a:ext cx="2263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Arial" charset="0"/>
              </a:rPr>
              <a:t>Мультимедиа проектор</a:t>
            </a:r>
          </a:p>
        </p:txBody>
      </p:sp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152400" y="6096000"/>
            <a:ext cx="2743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2"/>
                </a:solidFill>
                <a:latin typeface="Arial" charset="0"/>
              </a:rPr>
              <a:t>Интерактивная доска</a:t>
            </a:r>
          </a:p>
        </p:txBody>
      </p:sp>
      <p:sp>
        <p:nvSpPr>
          <p:cNvPr id="9229" name="Rectangle 12"/>
          <p:cNvSpPr>
            <a:spLocks noChangeArrowheads="1"/>
          </p:cNvSpPr>
          <p:nvPr/>
        </p:nvSpPr>
        <p:spPr bwMode="auto">
          <a:xfrm>
            <a:off x="6477000" y="3352800"/>
            <a:ext cx="287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b="1">
                <a:latin typeface="Arial" charset="0"/>
              </a:rPr>
              <a:t>Наборы </a:t>
            </a:r>
            <a:r>
              <a:rPr lang="en-US" b="1">
                <a:latin typeface="Arial" charset="0"/>
              </a:rPr>
              <a:t>LEGO MINDSTORMS</a:t>
            </a:r>
            <a:r>
              <a:rPr lang="en-US" sz="1800">
                <a:latin typeface="Arial" charset="0"/>
              </a:rPr>
              <a:t> </a:t>
            </a:r>
          </a:p>
        </p:txBody>
      </p:sp>
      <p:sp>
        <p:nvSpPr>
          <p:cNvPr id="9230" name="Text Box 13"/>
          <p:cNvSpPr txBox="1">
            <a:spLocks noChangeArrowheads="1"/>
          </p:cNvSpPr>
          <p:nvPr/>
        </p:nvSpPr>
        <p:spPr bwMode="auto">
          <a:xfrm>
            <a:off x="3200400" y="6553200"/>
            <a:ext cx="3313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latin typeface="Arial" charset="0"/>
              </a:rPr>
              <a:t>Электрофицированные стенды</a:t>
            </a:r>
          </a:p>
        </p:txBody>
      </p:sp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304800" y="3352800"/>
            <a:ext cx="2209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269875" algn="l"/>
              </a:tabLst>
            </a:pPr>
            <a:r>
              <a:rPr lang="ru-RU" b="1">
                <a:latin typeface="Arial" charset="0"/>
              </a:rPr>
              <a:t>Рабочее место </a:t>
            </a:r>
          </a:p>
          <a:p>
            <a:pPr>
              <a:tabLst>
                <a:tab pos="269875" algn="l"/>
              </a:tabLst>
            </a:pPr>
            <a:r>
              <a:rPr lang="ru-RU" b="1">
                <a:latin typeface="Arial" charset="0"/>
              </a:rPr>
              <a:t>преподавателя</a:t>
            </a:r>
            <a:r>
              <a:rPr lang="ru-RU" sz="1600" b="1">
                <a:latin typeface="Arial" charset="0"/>
              </a:rPr>
              <a:t> </a:t>
            </a:r>
          </a:p>
        </p:txBody>
      </p:sp>
      <p:pic>
        <p:nvPicPr>
          <p:cNvPr id="9232" name="Picture 15" descr="робот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0"/>
            <a:ext cx="2590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Rectangle 16"/>
          <p:cNvSpPr>
            <a:spLocks noChangeArrowheads="1"/>
          </p:cNvSpPr>
          <p:nvPr/>
        </p:nvSpPr>
        <p:spPr bwMode="auto">
          <a:xfrm>
            <a:off x="6553200" y="5915025"/>
            <a:ext cx="2590800" cy="9429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b="1">
                <a:solidFill>
                  <a:schemeClr val="bg2"/>
                </a:solidFill>
                <a:latin typeface="Arial" charset="0"/>
              </a:rPr>
              <a:t>Конструкторы Class 3 FullKit и набор электроники HUNITRONIC Ardublock</a:t>
            </a:r>
            <a:r>
              <a:rPr lang="ru-RU">
                <a:solidFill>
                  <a:schemeClr val="bg2"/>
                </a:solidFill>
                <a:latin typeface="Arial" charset="0"/>
              </a:rPr>
              <a:t>.</a:t>
            </a:r>
            <a:r>
              <a:rPr lang="ru-RU" b="1">
                <a:solidFill>
                  <a:schemeClr val="bg2"/>
                </a:solidFill>
                <a:latin typeface="Arial" charset="0"/>
              </a:rPr>
              <a:t> </a:t>
            </a:r>
            <a:r>
              <a:rPr lang="ru-RU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rgbClr val="FF0000"/>
                </a:solidFill>
              </a:rPr>
              <a:t>ОСНАЩЕННЫЕ УЧЕБНЫЕ  КАБИНЕТЫ</a:t>
            </a:r>
          </a:p>
        </p:txBody>
      </p:sp>
      <p:pic>
        <p:nvPicPr>
          <p:cNvPr id="10243" name="Picture 6" descr="DSCN173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28204">
            <a:off x="-304800" y="1524000"/>
            <a:ext cx="3200400" cy="251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6" descr="DSCN17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6862">
            <a:off x="0" y="4267200"/>
            <a:ext cx="3124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Копия S35000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0214">
            <a:off x="6096000" y="1504950"/>
            <a:ext cx="3352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S35000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210">
            <a:off x="5792788" y="4114800"/>
            <a:ext cx="335121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2971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8" name="Picture 12" descr="7oe6TIki6_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00400"/>
            <a:ext cx="21336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1164</TotalTime>
  <Words>827</Words>
  <Application>Microsoft Office PowerPoint</Application>
  <PresentationFormat>Экран (4:3)</PresentationFormat>
  <Paragraphs>69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Текстура</vt:lpstr>
      <vt:lpstr>ГОСУДАРСТВЕННОЕ АВТОНОМНОЕ УЧРЕЖДЕНИЕ ДОПОЛНИТЕЛЬНОГО ОБРАЗОВАНИЯ           «Центр технического творчества Брянской области»    241035, г. Брянск, ул. Мало-Орловская, д.8,  т тел. 8-(4832) 56-18-08, Е-mail cdtt32</vt:lpstr>
      <vt:lpstr>Презентация PowerPoint</vt:lpstr>
      <vt:lpstr> В Центре работают 67 творческих объединений, в которых занимаются более 750 обучающихся</vt:lpstr>
      <vt:lpstr>                                             </vt:lpstr>
      <vt:lpstr>Презентация PowerPoint</vt:lpstr>
      <vt:lpstr> НАМ ЕСТЬ ЧЕМ И КЕМ ГОРДИТЬСЯ! Первенство России, Кубок России  по судомодельному спорту</vt:lpstr>
      <vt:lpstr> НАМ ЕСТЬ ЧЕМ И КЕМ ГОРДИТЬСЯ!  Получатели Премий Президента РФ  и Губернатора Брянской области: </vt:lpstr>
      <vt:lpstr> </vt:lpstr>
      <vt:lpstr>ОСНАЩЕННЫЕ УЧЕБНЫЕ  КАБИНЕТЫ</vt:lpstr>
      <vt:lpstr>Виды научно-технического творчества                  (по содержанию образовательных программ)</vt:lpstr>
      <vt:lpstr>«Пятое колесо» -  конкурс исследовательских работ по техническому  и декоративно – прикладному творчеству, рационализации и изобретательству среди учащихся образовательных учреждений</vt:lpstr>
      <vt:lpstr>Участники областной конференции в рамках конкурса исследовательских работ «Пятое колесо»</vt:lpstr>
      <vt:lpstr>ПРЕДЛОЖЕНИЯ</vt:lpstr>
      <vt:lpstr> Благодарим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52</cp:revision>
  <cp:lastPrinted>1601-01-01T00:00:00Z</cp:lastPrinted>
  <dcterms:created xsi:type="dcterms:W3CDTF">2014-11-21T08:57:46Z</dcterms:created>
  <dcterms:modified xsi:type="dcterms:W3CDTF">2016-09-29T09:30:13Z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