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6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DFA2F8"/>
    <a:srgbClr val="FB8DF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7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343E82-5121-49C2-A249-BF16FBEFF031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69EC65-B262-42E0-87BE-5BAE5122C0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67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6BD3-469F-4048-9A96-C7BE96615BD9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4864E-5F55-4CB7-843F-ED375ACB45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0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AF80-0398-4BB6-B1DC-8E6B7F44C0A2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3585E-E300-48DF-8DF3-6D78602274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EAE8-86DF-45EE-8196-C78112EC03A7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BC5EA-F135-4FAC-9A34-65CEDA7FE2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9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C456-0044-416D-B38A-60749AC95F2B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019C4-824E-4C0C-B6CA-C9E5421A04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0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97E0B-878C-4721-967B-B8DC311B30AA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E942-B835-4CF7-A0E1-55B380EA6D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0CC0-FEDF-462E-9B49-7BE61B06FE22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25F03-60AA-4AD9-8E36-785122D733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7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E9FC5-5C20-4B2E-A8DA-89ED790AFF1B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C0EB7-C8DF-4EF7-A3C5-3DDB65348F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7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92EF-69B2-48A7-8A81-32740851FE39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5FE7A-0E81-4CCC-BB24-0CB44B9B9C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0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729E-9575-47BB-9E19-8C5D761B0584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6A451-7F9A-437E-9604-958CD5CBBB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3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75035B-CF87-4104-8BAE-E3DE6E1DBDCA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82AB88-29E1-45BD-8B6A-9AE09796C8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4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C2DB-A946-4644-81C1-40341C1B89A5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EC4B4-B14B-47A5-AE9C-02FA4CC6AB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3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4147E5D-7C73-4654-A8E3-BC82719AECB1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CD3087C5-09FB-4B0A-8BD4-65FB0E342CB7}" type="slidenum">
              <a:rPr lang="ru-RU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7" r:id="rId2"/>
    <p:sldLayoutId id="2147483803" r:id="rId3"/>
    <p:sldLayoutId id="2147483798" r:id="rId4"/>
    <p:sldLayoutId id="2147483799" r:id="rId5"/>
    <p:sldLayoutId id="2147483800" r:id="rId6"/>
    <p:sldLayoutId id="2147483804" r:id="rId7"/>
    <p:sldLayoutId id="2147483805" r:id="rId8"/>
    <p:sldLayoutId id="2147483806" r:id="rId9"/>
    <p:sldLayoutId id="2147483801" r:id="rId10"/>
    <p:sldLayoutId id="2147483807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0" y="-476250"/>
            <a:ext cx="9144000" cy="17859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БРЯНСКИЙ ГОСУДАРСТВЕННЫЙ ТЕХНИЧЕСКИЙ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УНИВЕРСИТЕТ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Кафедра «Компьютерные технологии и системы»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43038"/>
            <a:ext cx="12192000" cy="1655762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/>
          <a:lstStyle/>
          <a:p>
            <a:pPr algn="ctr" eaLnBrk="1" fontAlgn="auto" hangingPunct="1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Роль сайта </a:t>
            </a:r>
            <a:r>
              <a:rPr lang="ru-RU" sz="4400" b="1" dirty="0" err="1" smtClean="0">
                <a:solidFill>
                  <a:schemeClr val="bg1"/>
                </a:solidFill>
              </a:rPr>
              <a:t>цпти</a:t>
            </a:r>
            <a:r>
              <a:rPr lang="ru-RU" sz="4400" b="1" dirty="0" smtClean="0">
                <a:solidFill>
                  <a:schemeClr val="bg1"/>
                </a:solidFill>
              </a:rPr>
              <a:t> в повышении инновационной активности молодежи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096000" y="3113088"/>
            <a:ext cx="5865813" cy="320833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/>
              <a:t>Выполнила:</a:t>
            </a:r>
            <a:r>
              <a:rPr lang="ru-RU" sz="2000" dirty="0" smtClean="0"/>
              <a:t> </a:t>
            </a:r>
            <a:r>
              <a:rPr lang="ru-RU" sz="2000" i="1" dirty="0" err="1" smtClean="0"/>
              <a:t>Помогаева</a:t>
            </a:r>
            <a:r>
              <a:rPr lang="ru-RU" sz="2000" i="1" dirty="0" smtClean="0"/>
              <a:t> К.Ю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000" dirty="0"/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/>
              <a:t>Руководитель:</a:t>
            </a:r>
            <a:r>
              <a:rPr lang="ru-RU" sz="2000" dirty="0" smtClean="0"/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dirty="0" smtClean="0"/>
              <a:t>к.т.н., доц. каф. КТС </a:t>
            </a:r>
            <a:r>
              <a:rPr lang="ru-RU" sz="2000" i="1" dirty="0" smtClean="0"/>
              <a:t>Малахов Ю.А.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000" dirty="0" smtClean="0"/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/>
              <a:t>Консультант: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dirty="0" smtClean="0"/>
              <a:t>зав. отделом патентной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dirty="0" smtClean="0"/>
              <a:t> и технической литературы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i="1" dirty="0" err="1" smtClean="0"/>
              <a:t>Протопопова</a:t>
            </a:r>
            <a:r>
              <a:rPr lang="ru-RU" sz="2000" i="1" dirty="0" smtClean="0"/>
              <a:t> Е.Н.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9221" name="Подзаголовок 2"/>
          <p:cNvSpPr txBox="1">
            <a:spLocks/>
          </p:cNvSpPr>
          <p:nvPr/>
        </p:nvSpPr>
        <p:spPr bwMode="auto">
          <a:xfrm>
            <a:off x="0" y="6305550"/>
            <a:ext cx="12192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404040"/>
                </a:solidFill>
                <a:latin typeface="Calibri" pitchFamily="34" charset="0"/>
              </a:defRPr>
            </a:lvl1pPr>
            <a:lvl2pPr>
              <a:defRPr>
                <a:solidFill>
                  <a:srgbClr val="404040"/>
                </a:solidFill>
                <a:latin typeface="Calibri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alibri" pitchFamily="34" charset="0"/>
              </a:defRPr>
            </a:lvl3pPr>
            <a:lvl4pPr>
              <a:defRPr sz="1400">
                <a:solidFill>
                  <a:srgbClr val="404040"/>
                </a:solidFill>
                <a:latin typeface="Calibri" pitchFamily="34" charset="0"/>
              </a:defRPr>
            </a:lvl4pPr>
            <a:lvl5pPr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1389063" indent="-182563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1846263" indent="-182563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2303463" indent="-182563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2760663" indent="-182563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800">
                <a:solidFill>
                  <a:schemeClr val="tx1"/>
                </a:solidFill>
              </a:rPr>
              <a:t>Брянск 2015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0888" y="4108450"/>
            <a:ext cx="5703887" cy="73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325A0EB-2184-4362-84FC-D1970D21A9B9}" type="slidenum">
              <a:rPr lang="ru-RU">
                <a:solidFill>
                  <a:srgbClr val="FFFFFF"/>
                </a:solidFill>
              </a:rPr>
              <a:pPr/>
              <a:t>1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Пункт меню «Ресурсы интернет»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7561263" y="2200275"/>
            <a:ext cx="4181475" cy="4024313"/>
          </a:xfrm>
        </p:spPr>
        <p:txBody>
          <a:bodyPr/>
          <a:lstStyle/>
          <a:p>
            <a:pPr algn="ctr" eaLnBrk="1" hangingPunct="1"/>
            <a:r>
              <a:rPr lang="ru-RU" altLang="ru-RU" sz="2800" smtClean="0"/>
              <a:t>Данный раздел содержит список российских и зарубежных </a:t>
            </a:r>
            <a:r>
              <a:rPr lang="en-US" altLang="ru-RU" sz="2800" smtClean="0"/>
              <a:t>web-</a:t>
            </a:r>
            <a:r>
              <a:rPr lang="ru-RU" altLang="ru-RU" sz="2800" smtClean="0"/>
              <a:t>ресурсов, посвященных охране интеллектуальной собственности и стандартизации, а также краткую информацию о них.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9B10CAE-BC57-4038-A1D7-0F81EDAD4379}" type="slidenum">
              <a:rPr lang="ru-RU">
                <a:solidFill>
                  <a:srgbClr val="FFFFFF"/>
                </a:solidFill>
              </a:rPr>
              <a:pPr/>
              <a:t>10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116138"/>
            <a:ext cx="7178675" cy="371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Пункт меню «Партнеры центра»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995863" y="2022475"/>
            <a:ext cx="1746250" cy="4619625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Данный раздел содержит список партнеров центра и ссылки на их сайты.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5FB9CFE-4F5B-459A-B16F-CF87BC91256F}" type="slidenum">
              <a:rPr lang="ru-RU">
                <a:solidFill>
                  <a:srgbClr val="FFFFFF"/>
                </a:solidFill>
              </a:rPr>
              <a:pPr/>
              <a:t>11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974850"/>
            <a:ext cx="4900613" cy="3659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963" y="1974850"/>
            <a:ext cx="5138737" cy="3659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Пункт меню «Законодательство по изобретательству»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9353550" y="1963738"/>
            <a:ext cx="2260600" cy="4024312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Данный раздел содержит ссылки на законы, связанные с изобретательством и интеллектуальной собственностью.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CC5491D-0E30-448B-AC46-3D0F48E5CBD7}" type="slidenum">
              <a:rPr lang="ru-RU">
                <a:solidFill>
                  <a:srgbClr val="FFFFFF"/>
                </a:solidFill>
              </a:rPr>
              <a:pPr/>
              <a:t>12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38" y="1851025"/>
            <a:ext cx="7940675" cy="424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Пункт меню «Изобретательство 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Брянщине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7948613" y="2882900"/>
            <a:ext cx="3611562" cy="2193925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Данный раздел содержит информацию об изобретениях брянских авторов с 2005 года, историю развития изобретательства на Брянщине.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46B6944-602A-4CBB-80D8-67627AD0A3A7}" type="slidenum">
              <a:rPr lang="ru-RU">
                <a:solidFill>
                  <a:srgbClr val="FFFFFF"/>
                </a:solidFill>
              </a:rPr>
              <a:pPr/>
              <a:t>13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2150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981200"/>
            <a:ext cx="64865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Пункт меню «Новости ЦПТИ»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7793038" y="2743200"/>
            <a:ext cx="3711575" cy="2060575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Данный раздел содержит информацию о мероприятиях и обновлениях ЦПТИ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0297ECF-D29E-4BFC-A082-A6F77CDEF70F}" type="slidenum">
              <a:rPr lang="ru-RU">
                <a:solidFill>
                  <a:srgbClr val="FFFFFF"/>
                </a:solidFill>
              </a:rPr>
              <a:pPr/>
              <a:t>14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2253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122488"/>
            <a:ext cx="75596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Пункт меню «Изобретателям»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1613" y="1955800"/>
            <a:ext cx="6564312" cy="40227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A4389FB-F3B1-4A4A-9C64-C69E1EB59885}" type="slidenum">
              <a:rPr lang="ru-RU">
                <a:solidFill>
                  <a:srgbClr val="FFFFFF"/>
                </a:solidFill>
              </a:rPr>
              <a:pPr/>
              <a:t>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7163" y="1955800"/>
            <a:ext cx="4441825" cy="4349750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Данный раздел содержит ссылки на ресурсы, где можно найти информацию о пошлинах на изобретения, образцы документов и примеры их заполнения, МПК.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Пункт меню «Брянский областной совет ВОИР»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633413" y="2835275"/>
            <a:ext cx="3078162" cy="4022725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Данный раздел содержит информацию о мероприятиях, проводимых советом; устав организации, а так же актуальную статистику</a:t>
            </a:r>
            <a:r>
              <a:rPr lang="en-US" altLang="ru-RU" smtClean="0"/>
              <a:t> </a:t>
            </a:r>
            <a:r>
              <a:rPr lang="ru-RU" altLang="ru-RU" smtClean="0"/>
              <a:t>и новости конкурсов организации.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218C239-580D-4671-80E2-DD8FC99EB470}" type="slidenum">
              <a:rPr lang="ru-RU">
                <a:solidFill>
                  <a:srgbClr val="FFFFFF"/>
                </a:solidFill>
              </a:rPr>
              <a:pPr/>
              <a:t>16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2458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2149475"/>
            <a:ext cx="65770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Пункт меню 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Основы интеллектуальной собственности для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молодежи»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777875" y="2101850"/>
            <a:ext cx="10434638" cy="2478088"/>
          </a:xfrm>
        </p:spPr>
        <p:txBody>
          <a:bodyPr/>
          <a:lstStyle/>
          <a:p>
            <a:pPr algn="ctr" eaLnBrk="1" hangingPunct="1"/>
            <a:r>
              <a:rPr lang="ru-RU" altLang="ru-RU" sz="2400" smtClean="0"/>
              <a:t>Раздел предоставляет информацию о мероприятиях, позволяющих повысить и проверить уровень знаний в области интеллектуальной собственности.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4A7AEE3-7D99-424D-B39A-628428418719}" type="slidenum">
              <a:rPr lang="ru-RU">
                <a:solidFill>
                  <a:srgbClr val="FFFFFF"/>
                </a:solidFill>
              </a:rPr>
              <a:pPr/>
              <a:t>17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2560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3432175"/>
            <a:ext cx="100584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Введение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1688"/>
            <a:ext cx="10515600" cy="4351337"/>
          </a:xfrm>
        </p:spPr>
        <p:txBody>
          <a:bodyPr rtlCol="0">
            <a:normAutofit/>
          </a:bodyPr>
          <a:lstStyle/>
          <a:p>
            <a:pPr marL="0" indent="360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настоящее время в России при поддержке Всемирной организации интеллектуальной собственности (ВОИС) создана сеть </a:t>
            </a:r>
            <a:r>
              <a:rPr lang="ru-RU" sz="2400" b="1" dirty="0">
                <a:solidFill>
                  <a:srgbClr val="002060"/>
                </a:solidFill>
              </a:rPr>
              <a:t>Центров поддержки технологий и инноваций (ЦПТИ</a:t>
            </a:r>
            <a:r>
              <a:rPr lang="ru-RU" sz="2400" b="1" dirty="0" smtClean="0">
                <a:solidFill>
                  <a:srgbClr val="002060"/>
                </a:solidFill>
              </a:rPr>
              <a:t>).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60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Центры поддержки технологий и инноваций обеспечивают новаторам доступ к высококачественной технической информации с целью оказать разработчикам содействие в реализации инновационного потенциала.</a:t>
            </a:r>
          </a:p>
          <a:p>
            <a:pPr marL="0" indent="0" algn="just" eaLnBrk="1" fontAlgn="auto" hangingPunct="1">
              <a:buFont typeface="Calibri" panose="020F0502020204030204" pitchFamily="34" charset="0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94A8C0D-7F92-45FE-9CBA-98223E77392E}" type="slidenum">
              <a:rPr lang="ru-RU">
                <a:solidFill>
                  <a:srgbClr val="FFFFFF"/>
                </a:solidFill>
              </a:rPr>
              <a:pPr/>
              <a:t>2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87338"/>
            <a:ext cx="11272838" cy="14493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Центр поддержки технологий и инноваций Брянской области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846263"/>
            <a:ext cx="10360025" cy="402272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buFont typeface="Calibri" panose="020F0502020204030204" pitchFamily="34" charset="0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Брянской областной научной универсальной библиотеке им. Ф.И. Тютчева организован 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 поддержки технологий и инноваций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(ЦПТИ)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в соответствии с Меморандумом о взаимопонимании по созданию ЦПТИ в Российской Федерации между Федеральной службой по интеллектуальной собственности и Всемирной организацией интеллектуальной собственности. </a:t>
            </a:r>
          </a:p>
          <a:p>
            <a:pPr marL="0" indent="0" algn="just" eaLnBrk="1" fontAlgn="auto" hangingPunct="1">
              <a:buFont typeface="Calibri" panose="020F0502020204030204" pitchFamily="34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Основная задача деятельности Центра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- упрощение доступа к техническим знаниям и повышение эффективности использования патентной информации.</a:t>
            </a:r>
          </a:p>
          <a:p>
            <a:pPr marL="91440" indent="-91440" eaLnBrk="1" fontAlgn="auto" hangingPunct="1"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87B7F53-1A1E-432E-9D87-72C7670CE243}" type="slidenum">
              <a:rPr lang="ru-RU">
                <a:solidFill>
                  <a:srgbClr val="FFFFFF"/>
                </a:solidFill>
              </a:rPr>
              <a:pPr/>
              <a:t>3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Цели создания сайта ЦПТИ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B313407-4EED-4F93-B062-4F1C045BA413}" type="slidenum">
              <a:rPr lang="ru-RU">
                <a:solidFill>
                  <a:srgbClr val="FFFFFF"/>
                </a:solidFill>
              </a:rPr>
              <a:pPr/>
              <a:t>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6963" y="1814513"/>
            <a:ext cx="10058400" cy="887412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chemeClr val="tx1"/>
                </a:solidFill>
              </a:rPr>
              <a:t>Повышение эффективности </a:t>
            </a:r>
            <a:r>
              <a:rPr lang="ru-RU" sz="2000" dirty="0">
                <a:solidFill>
                  <a:schemeClr val="tx1"/>
                </a:solidFill>
              </a:rPr>
              <a:t>распространения </a:t>
            </a:r>
            <a:r>
              <a:rPr lang="ru-RU" sz="2000" b="1" dirty="0">
                <a:solidFill>
                  <a:schemeClr val="tx1"/>
                </a:solidFill>
              </a:rPr>
              <a:t>знаний </a:t>
            </a:r>
            <a:r>
              <a:rPr lang="ru-RU" sz="2000" dirty="0">
                <a:solidFill>
                  <a:schemeClr val="tx1"/>
                </a:solidFill>
              </a:rPr>
              <a:t>по вопросам правовой охраны результатов интеллектуальной деятельности и проведения патентных исследований;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96963" y="2889250"/>
            <a:ext cx="10058400" cy="7508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chemeClr val="tx1"/>
                </a:solidFill>
              </a:rPr>
              <a:t>Возможность связи изобретателей</a:t>
            </a:r>
            <a:r>
              <a:rPr lang="ru-RU" sz="2000" dirty="0">
                <a:solidFill>
                  <a:schemeClr val="tx1"/>
                </a:solidFill>
              </a:rPr>
              <a:t> друг с другом, а так же с руководством центра;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96963" y="3852863"/>
            <a:ext cx="10058400" cy="998537"/>
          </a:xfrm>
          <a:prstGeom prst="roundRect">
            <a:avLst/>
          </a:prstGeom>
          <a:solidFill>
            <a:srgbClr val="DFA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chemeClr val="tx1"/>
                </a:solidFill>
              </a:rPr>
              <a:t>Пропаганда и популяризация в обществе инновационной деятельности </a:t>
            </a:r>
            <a:r>
              <a:rPr lang="ru-RU" sz="2000" dirty="0">
                <a:solidFill>
                  <a:schemeClr val="tx1"/>
                </a:solidFill>
              </a:rPr>
              <a:t>путем проведения в регионах конференций, семинаров и других мероприятий по вопросам интеллектуальной собственности;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96963" y="5062538"/>
            <a:ext cx="10058400" cy="99536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chemeClr val="tx1"/>
                </a:solidFill>
              </a:rPr>
              <a:t>Предоставление разработчикам бесплатного доступа к патентным и </a:t>
            </a:r>
            <a:r>
              <a:rPr lang="ru-RU" sz="2000" b="1" dirty="0" err="1">
                <a:solidFill>
                  <a:schemeClr val="tx1"/>
                </a:solidFill>
              </a:rPr>
              <a:t>непатентным</a:t>
            </a:r>
            <a:r>
              <a:rPr lang="ru-RU" sz="2000" b="1" dirty="0">
                <a:solidFill>
                  <a:schemeClr val="tx1"/>
                </a:solidFill>
              </a:rPr>
              <a:t> информационным ресурсам </a:t>
            </a:r>
            <a:r>
              <a:rPr lang="ru-RU" sz="2000" dirty="0">
                <a:solidFill>
                  <a:schemeClr val="tx1"/>
                </a:solidFill>
              </a:rPr>
              <a:t>ФИПС, а также другим бесплатным информационным ресурсам в области интеллектуальной собственности.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Услуги, предоставляемые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сайтом ЦПТИ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963" y="2127250"/>
            <a:ext cx="10058400" cy="4268788"/>
          </a:xfrm>
        </p:spPr>
        <p:txBody>
          <a:bodyPr rtlCol="0">
            <a:normAutofit/>
          </a:bodyPr>
          <a:lstStyle/>
          <a:p>
            <a:pPr marL="91440" indent="-91440" algn="just" eaLnBrk="1" fontAlgn="auto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доступ</a:t>
            </a:r>
            <a:r>
              <a:rPr lang="ru-RU" sz="2400" b="1" dirty="0">
                <a:solidFill>
                  <a:srgbClr val="006600"/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патентным 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непатентным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базам данных ФИПС;</a:t>
            </a:r>
          </a:p>
          <a:p>
            <a:pPr marL="91440" indent="-91440" algn="just" eaLnBrk="1" fontAlgn="auto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предоставление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общей информации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законодательству в области интеллектуальной собственности;</a:t>
            </a:r>
          </a:p>
          <a:p>
            <a:pPr marL="91440" indent="-91440" algn="just" eaLnBrk="1" fontAlgn="auto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информирование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 возможности получения консультаций специалистов по интеллектуальной собственности;</a:t>
            </a:r>
          </a:p>
          <a:p>
            <a:pPr marL="91440" indent="-91440" algn="just" eaLnBrk="1" fontAlgn="auto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базовые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рекомендации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 лицензированию.</a:t>
            </a:r>
          </a:p>
          <a:p>
            <a:pPr marL="91440" indent="-91440" eaLnBrk="1" fontAlgn="auto" hangingPunct="1"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55E41-0AE7-4E5A-9F02-0B65E8F1757F}" type="slidenum">
              <a:rPr lang="ru-RU">
                <a:solidFill>
                  <a:srgbClr val="FFFFFF"/>
                </a:solidFill>
              </a:rPr>
              <a:pPr/>
              <a:t>5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Карта сайта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Сайт ЦПТИ был создан на базе сайта Брянской Областной научной универсальной библиотеки им. Ф.И. Тютчева.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7730" y="2647666"/>
            <a:ext cx="4558353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Главная страница сайта Брянской областной научной универсальной библиотеки им. Ф.И. Тютчева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1379" y="3978322"/>
            <a:ext cx="4544704" cy="6550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Пункт меню «О библиотеке»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7730" y="5049672"/>
            <a:ext cx="4558353" cy="723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Пункт подменю «Структура библиотеки»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33815" y="3282565"/>
            <a:ext cx="2402006" cy="15350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Центр поддержки технологий и инноваций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16363" y="3562350"/>
            <a:ext cx="7937" cy="415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10013" y="4610100"/>
            <a:ext cx="6350" cy="415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196013" y="5411788"/>
            <a:ext cx="283845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9034463" y="4818063"/>
            <a:ext cx="0" cy="593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E7E3687-78CC-47DE-B963-1F9BD5C56132}" type="slidenum">
              <a:rPr lang="ru-RU">
                <a:solidFill>
                  <a:srgbClr val="FFFFFF"/>
                </a:solidFill>
              </a:rPr>
              <a:pPr/>
              <a:t>6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Внешний вид сайта ЦПТИ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096963" y="1846263"/>
            <a:ext cx="10258425" cy="4022725"/>
          </a:xfrm>
        </p:spPr>
        <p:txBody>
          <a:bodyPr/>
          <a:lstStyle/>
          <a:p>
            <a:pPr eaLnBrk="1" hangingPunct="1"/>
            <a:r>
              <a:rPr lang="ru-RU" altLang="ru-RU" smtClean="0"/>
              <a:t>На главной странице сайта ЦПТИ располагается меню перехода на основные разделы сайта.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6042830-404F-477C-8A67-1C59D5AD9A85}" type="slidenum">
              <a:rPr lang="ru-RU">
                <a:solidFill>
                  <a:srgbClr val="FFFFFF"/>
                </a:solidFill>
              </a:rPr>
              <a:pPr/>
              <a:t>7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536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2263775"/>
            <a:ext cx="6073775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Состав сайта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486275"/>
          </a:xfrm>
        </p:spPr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главной страницы сайта возможен переход на 1 из 9 разделов сайта ЦПТИ: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центре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Новости ЦПТИ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Законодательство по изобретательству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Изобретательство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Брянщине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Изобретателям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Основы интеллектуальной собственности для молодежи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Партнеры центра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Брянский областной совет ВОИР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Ресурсы Интернет</a:t>
            </a:r>
          </a:p>
          <a:p>
            <a:pPr marL="91440" indent="-91440" eaLnBrk="1" fontAlgn="auto" hangingPunct="1"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Каждый из разделов содержит соответствующую информацию.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7B560FC-23C0-4AD8-B795-874420A46804}" type="slidenum">
              <a:rPr lang="ru-RU">
                <a:solidFill>
                  <a:srgbClr val="FFFFFF"/>
                </a:solidFill>
              </a:rPr>
              <a:pPr/>
              <a:t>8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-195263"/>
            <a:ext cx="10058400" cy="145097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Пункт меню «О центре»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7205663" y="1992313"/>
            <a:ext cx="4700587" cy="4024312"/>
          </a:xfrm>
        </p:spPr>
        <p:txBody>
          <a:bodyPr/>
          <a:lstStyle/>
          <a:p>
            <a:pPr marL="566738" lvl="3" indent="0" algn="ctr" eaLnBrk="1" hangingPunct="1">
              <a:buFont typeface="Calibri" pitchFamily="34" charset="0"/>
              <a:buNone/>
            </a:pPr>
            <a:r>
              <a:rPr lang="ru-RU" altLang="ru-RU" sz="2400" smtClean="0"/>
              <a:t>Данный раздел содержит информацию о Центре поддержки технологий и инноваций Брянской области, а также контактную информацию.  На странице располагается и меню, посредством которого можно переходить на страницы других разделов.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1F7D364-16A0-4757-A053-38BE113FCC44}" type="slidenum">
              <a:rPr lang="ru-RU">
                <a:solidFill>
                  <a:srgbClr val="FFFFFF"/>
                </a:solidFill>
              </a:rPr>
              <a:pPr/>
              <a:t>9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992313"/>
            <a:ext cx="7015162" cy="375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901</TotalTime>
  <Words>587</Words>
  <Application>Microsoft Office PowerPoint</Application>
  <PresentationFormat>Произвольный</PresentationFormat>
  <Paragraphs>83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Arial</vt:lpstr>
      <vt:lpstr>Calibri Light</vt:lpstr>
      <vt:lpstr>Wingdings</vt:lpstr>
      <vt:lpstr>Ретро</vt:lpstr>
      <vt:lpstr>БРЯНСКИЙ ГОСУДАРСТВЕННЫЙ ТЕХНИЧЕСКИЙ УНИВЕРСИТЕТ  Кафедра «Компьютерные технологии и системы»</vt:lpstr>
      <vt:lpstr>Введение</vt:lpstr>
      <vt:lpstr>Центр поддержки технологий и инноваций Брянской области</vt:lpstr>
      <vt:lpstr>Цели создания сайта ЦПТИ</vt:lpstr>
      <vt:lpstr>Услуги, предоставляемые сайтом ЦПТИ</vt:lpstr>
      <vt:lpstr>Карта сайта</vt:lpstr>
      <vt:lpstr>Внешний вид сайта ЦПТИ</vt:lpstr>
      <vt:lpstr>Состав сайта</vt:lpstr>
      <vt:lpstr> Пункт меню «О центре»</vt:lpstr>
      <vt:lpstr>Пункт меню «Ресурсы интернет»</vt:lpstr>
      <vt:lpstr>Пункт меню «Партнеры центра»</vt:lpstr>
      <vt:lpstr>Пункт меню «Законодательство по изобретательству»</vt:lpstr>
      <vt:lpstr>Пункт меню «Изобретательство на Брянщине»</vt:lpstr>
      <vt:lpstr>Пункт меню «Новости ЦПТИ»</vt:lpstr>
      <vt:lpstr>Пункт меню «Изобретателям»</vt:lpstr>
      <vt:lpstr>Пункт меню «Брянский областной совет ВОИР»</vt:lpstr>
      <vt:lpstr>Пункт меню «Основы интеллектуальной собственности для молодежи»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БРЯНСКИЙ ГОСУДАРСТВЕННЫЙ ТЕХНИЧЕСКИЙ УНИВЕРСИТЕТ  Кафедра «Компьютерные технологии и системы»</dc:title>
  <dc:creator>Xsyu Pomogaeva</dc:creator>
  <cp:lastModifiedBy>user</cp:lastModifiedBy>
  <cp:revision>54</cp:revision>
  <dcterms:created xsi:type="dcterms:W3CDTF">2015-09-30T16:43:01Z</dcterms:created>
  <dcterms:modified xsi:type="dcterms:W3CDTF">2016-09-29T09:25:22Z</dcterms:modified>
</cp:coreProperties>
</file>