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4" r:id="rId20"/>
    <p:sldId id="273" r:id="rId21"/>
    <p:sldId id="275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E24"/>
    <a:srgbClr val="387000"/>
    <a:srgbClr val="336600"/>
    <a:srgbClr val="455F2B"/>
    <a:srgbClr val="326400"/>
    <a:srgbClr val="2E5C00"/>
    <a:srgbClr val="216521"/>
    <a:srgbClr val="226822"/>
    <a:srgbClr val="006600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60" d="100"/>
          <a:sy n="60" d="100"/>
        </p:scale>
        <p:origin x="-1147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4793C-55E8-4531-BF93-5F7693EC0559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6E312-0F82-44E0-8798-3D301155E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6E312-0F82-44E0-8798-3D301155EB7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8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5710A-ED69-4D50-8541-40E024E89E6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1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C147D-6040-4A98-A69F-A3F0A556B13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4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3FCC9-9ADE-4C5A-A7C1-AE9F03B04F2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1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86CF3-9A88-411D-89F4-AABC8722D2B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7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F4631-50CD-4A75-9B10-9B196C99507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DE6F-11B7-4F20-9AAD-B17D4B8CF3A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3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F2B5-F655-4ADE-8FFC-F1E8D26CCD7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4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47FF-9042-435B-BC14-B5C8C5A68B1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A1677-E9FE-4B99-A95C-E2CBC4EFB23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7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964D-F64F-4B62-91AC-96A3B6287BD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8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B0C93-2AAD-470F-83C6-0A18504560C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8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580C5D-034F-4B8C-A805-0C95D87851C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23850" y="116633"/>
            <a:ext cx="7992566" cy="4032448"/>
          </a:xfr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spc="50" dirty="0" smtClean="0">
                <a:ln w="11430"/>
                <a:solidFill>
                  <a:srgbClr val="00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РОЛЬ БИБЛИОТЕКИ </a:t>
            </a:r>
            <a:br>
              <a:rPr lang="ru-RU" sz="3600" b="1" spc="50" dirty="0" smtClean="0">
                <a:ln w="11430"/>
                <a:solidFill>
                  <a:srgbClr val="00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b="1" spc="50" dirty="0" smtClean="0">
                <a:ln w="11430"/>
                <a:solidFill>
                  <a:srgbClr val="00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 ФОРМИРОВАНИИ СИСТЕМЫ </a:t>
            </a:r>
            <a:br>
              <a:rPr lang="ru-RU" sz="3600" b="1" spc="50" dirty="0" smtClean="0">
                <a:ln w="11430"/>
                <a:solidFill>
                  <a:srgbClr val="00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b="1" spc="50" dirty="0" smtClean="0">
                <a:ln w="11430"/>
                <a:solidFill>
                  <a:srgbClr val="00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ТВОРЧЕСКОГО МЫШЛЕНИЯ МОЛОДЕЖИ </a:t>
            </a:r>
            <a:endParaRPr lang="ru-RU" sz="3600" b="1" spc="50" dirty="0">
              <a:ln w="11430"/>
              <a:solidFill>
                <a:srgbClr val="0066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323850" y="5733256"/>
            <a:ext cx="39608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dirty="0" smtClean="0"/>
              <a:t>Брянск, 2016</a:t>
            </a:r>
            <a:endParaRPr lang="es-E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НОМИНАЦИЯ 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«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Изобретения»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7" name="Picture 2" descr="F:\школьный\SAM_0177.JP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29" y="1584448"/>
            <a:ext cx="3172949" cy="237971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54" y="4510786"/>
            <a:ext cx="2310061" cy="173254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263" y="1584448"/>
            <a:ext cx="2304256" cy="172819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:\школьный\DSC01316.JPG"/>
          <p:cNvPicPr preferRelativeResize="0"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8559" y="3722695"/>
            <a:ext cx="2275646" cy="252063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1" name="Picture 2"/>
          <p:cNvPicPr preferRelativeResize="0"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2644738"/>
            <a:ext cx="2880319" cy="263884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4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НОМИНАЦИЯ 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«Лучший рисунок на заданную тему»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85981"/>
            <a:ext cx="3384376" cy="192976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890181"/>
            <a:ext cx="2106438" cy="2488717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" name="Picture 1" descr="F:\школьный\Роднов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023072"/>
            <a:ext cx="2751957" cy="196029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412" y="1554662"/>
            <a:ext cx="3498909" cy="194369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" name="Picture 1" descr="F:\школьный\Дробышевская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7690" y="3356992"/>
            <a:ext cx="2193749" cy="303518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6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НОМИНАЦИЯ 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«Лучшая презентация школы»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99242"/>
            <a:ext cx="3503226" cy="266429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0176" y="1484784"/>
            <a:ext cx="3600400" cy="2693213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3762975"/>
            <a:ext cx="3580044" cy="2716227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ПРОЕКТ 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«Школа будущего ученого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» 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1026" name="Picture 2" descr="op-image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514004"/>
            <a:ext cx="2880000" cy="216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-image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80000" cy="216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-image"/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2880000" cy="216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-image"/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880000" cy="216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p-image"/>
          <p:cNvPicPr preferRelativeResize="0"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837504"/>
            <a:ext cx="2880000" cy="216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2256" cy="1143000"/>
          </a:xfrm>
        </p:spPr>
        <p:txBody>
          <a:bodyPr/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Студенческая олимпиада 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«Защита интеллектуальной собственности и патентоведение». </a:t>
            </a:r>
          </a:p>
        </p:txBody>
      </p:sp>
      <p:pic>
        <p:nvPicPr>
          <p:cNvPr id="2050" name="Picture 2" descr="op-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995" y="1441575"/>
            <a:ext cx="3264362" cy="244827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p-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200656"/>
            <a:ext cx="2421508" cy="3228677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p-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516" y="3661942"/>
            <a:ext cx="3528392" cy="264629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-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47" y="1420119"/>
            <a:ext cx="2976265" cy="2232199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Цель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проведения Олимпиады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916832"/>
            <a:ext cx="8136904" cy="4237931"/>
          </a:xfrm>
        </p:spPr>
        <p:txBody>
          <a:bodyPr/>
          <a:lstStyle/>
          <a:p>
            <a:pPr marL="0" indent="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>
                <a:solidFill>
                  <a:srgbClr val="000058"/>
                </a:solidFill>
              </a:rPr>
              <a:t>П</a:t>
            </a:r>
            <a:r>
              <a:rPr lang="ru-RU" sz="2600" b="1" dirty="0" smtClean="0">
                <a:solidFill>
                  <a:srgbClr val="000058"/>
                </a:solidFill>
              </a:rPr>
              <a:t>овышение </a:t>
            </a:r>
            <a:r>
              <a:rPr lang="ru-RU" sz="2600" b="1" dirty="0">
                <a:solidFill>
                  <a:srgbClr val="000058"/>
                </a:solidFill>
              </a:rPr>
              <a:t>интеллектуальной и правовой грамотности, развитие знаний и творческих способностей молодежи и актуализация их </a:t>
            </a:r>
            <a:r>
              <a:rPr lang="ru-RU" sz="2600" b="1" dirty="0" smtClean="0">
                <a:solidFill>
                  <a:srgbClr val="000058"/>
                </a:solidFill>
              </a:rPr>
              <a:t>                в </a:t>
            </a:r>
            <a:r>
              <a:rPr lang="ru-RU" sz="2600" b="1" dirty="0">
                <a:solidFill>
                  <a:srgbClr val="000058"/>
                </a:solidFill>
              </a:rPr>
              <a:t>современных условиях</a:t>
            </a:r>
            <a:r>
              <a:rPr lang="ru-RU" sz="2600" b="1" dirty="0" smtClean="0">
                <a:solidFill>
                  <a:srgbClr val="000058"/>
                </a:solidFill>
              </a:rPr>
              <a:t>.</a:t>
            </a:r>
          </a:p>
          <a:p>
            <a:pPr marL="0" indent="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 smtClean="0">
                <a:solidFill>
                  <a:srgbClr val="000058"/>
                </a:solidFill>
              </a:rPr>
              <a:t> </a:t>
            </a:r>
            <a:r>
              <a:rPr lang="ru-RU" sz="2600" b="1" dirty="0">
                <a:solidFill>
                  <a:srgbClr val="000058"/>
                </a:solidFill>
              </a:rPr>
              <a:t>Олимпиада призвана помочь вузам </a:t>
            </a:r>
            <a:r>
              <a:rPr lang="ru-RU" sz="2600" b="1" dirty="0" smtClean="0">
                <a:solidFill>
                  <a:srgbClr val="000058"/>
                </a:solidFill>
              </a:rPr>
              <a:t>                   в </a:t>
            </a:r>
            <a:r>
              <a:rPr lang="ru-RU" sz="2600" b="1" dirty="0">
                <a:solidFill>
                  <a:srgbClr val="000058"/>
                </a:solidFill>
              </a:rPr>
              <a:t>подготовке будущего конкурентоспособного специалиста, обладающего высоким уровнем готовности к творчеству.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883965"/>
            <a:ext cx="7776864" cy="3633267"/>
          </a:xfrm>
          <a:ln>
            <a:solidFill>
              <a:srgbClr val="8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0058"/>
                </a:solidFill>
              </a:rPr>
              <a:t>Олимпиада – это масштабное событие для Брянской области. </a:t>
            </a:r>
            <a:endParaRPr lang="ru-RU" b="1" dirty="0" smtClean="0">
              <a:solidFill>
                <a:srgbClr val="000058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58"/>
                </a:solidFill>
              </a:rPr>
              <a:t>В </a:t>
            </a:r>
            <a:r>
              <a:rPr lang="ru-RU" b="1" dirty="0">
                <a:solidFill>
                  <a:srgbClr val="000058"/>
                </a:solidFill>
              </a:rPr>
              <a:t>ней принимают участие студенты высших учебных заведений вне зависимости от формы собственности.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23620"/>
            <a:ext cx="9163248" cy="63438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Форма проведение Олимпиады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55973"/>
            <a:ext cx="7931224" cy="4353347"/>
          </a:xfrm>
        </p:spPr>
        <p:txBody>
          <a:bodyPr/>
          <a:lstStyle/>
          <a:p>
            <a:pPr marL="444500" indent="-444500" algn="just">
              <a:spcBef>
                <a:spcPts val="1200"/>
              </a:spcBef>
              <a:spcAft>
                <a:spcPts val="1200"/>
              </a:spcAft>
              <a:buSzPct val="110000"/>
              <a:buBlip>
                <a:blip r:embed="rId2"/>
              </a:buBlip>
              <a:tabLst>
                <a:tab pos="533400" algn="l"/>
              </a:tabLst>
            </a:pPr>
            <a:r>
              <a:rPr lang="ru-RU" sz="2400" b="1" dirty="0">
                <a:solidFill>
                  <a:srgbClr val="000058"/>
                </a:solidFill>
              </a:rPr>
              <a:t>О</a:t>
            </a:r>
            <a:r>
              <a:rPr lang="ru-RU" sz="2400" b="1" dirty="0" smtClean="0">
                <a:solidFill>
                  <a:srgbClr val="000058"/>
                </a:solidFill>
              </a:rPr>
              <a:t>ткрытые тестовые задания.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  <a:buSzPct val="110000"/>
              <a:buBlip>
                <a:blip r:embed="rId2"/>
              </a:buBlip>
              <a:tabLst>
                <a:tab pos="533400" algn="l"/>
              </a:tabLst>
            </a:pPr>
            <a:r>
              <a:rPr lang="ru-RU" sz="2400" b="1" dirty="0" smtClean="0">
                <a:solidFill>
                  <a:srgbClr val="000058"/>
                </a:solidFill>
              </a:rPr>
              <a:t>Закрытые тестовые задания.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  <a:buSzPct val="110000"/>
              <a:buBlip>
                <a:blip r:embed="rId2"/>
              </a:buBlip>
              <a:tabLst>
                <a:tab pos="533400" algn="l"/>
              </a:tabLst>
            </a:pPr>
            <a:r>
              <a:rPr lang="ru-RU" sz="2400" b="1" dirty="0" smtClean="0">
                <a:solidFill>
                  <a:srgbClr val="000058"/>
                </a:solidFill>
              </a:rPr>
              <a:t>Творческие задачи </a:t>
            </a:r>
            <a:r>
              <a:rPr lang="ru-RU" sz="2400" b="1" dirty="0">
                <a:solidFill>
                  <a:srgbClr val="000058"/>
                </a:solidFill>
              </a:rPr>
              <a:t>по авторскому и патентному </a:t>
            </a:r>
            <a:r>
              <a:rPr lang="ru-RU" sz="2400" b="1" dirty="0" smtClean="0">
                <a:solidFill>
                  <a:srgbClr val="000058"/>
                </a:solidFill>
              </a:rPr>
              <a:t>праву.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  <a:buSzPct val="110000"/>
              <a:buBlip>
                <a:blip r:embed="rId2"/>
              </a:buBlip>
              <a:tabLst>
                <a:tab pos="533400" algn="l"/>
              </a:tabLst>
            </a:pPr>
            <a:r>
              <a:rPr lang="ru-RU" sz="2400" b="1" dirty="0" smtClean="0">
                <a:solidFill>
                  <a:srgbClr val="000058"/>
                </a:solidFill>
              </a:rPr>
              <a:t>Практические задания </a:t>
            </a:r>
            <a:r>
              <a:rPr lang="ru-RU" sz="2400" b="1" dirty="0">
                <a:solidFill>
                  <a:srgbClr val="000058"/>
                </a:solidFill>
              </a:rPr>
              <a:t>по Международной системе классификации изобретений.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2515375"/>
            <a:ext cx="6720000" cy="39878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Задание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Олимпиады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95909">
            <a:off x="274866" y="1658382"/>
            <a:ext cx="2586701" cy="174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6826">
            <a:off x="6201432" y="1579203"/>
            <a:ext cx="2664931" cy="171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1382416"/>
            <a:ext cx="2446140" cy="154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4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80920" cy="482453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6223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58"/>
                </a:solidFill>
              </a:rPr>
              <a:t>Олимпиада – это соревнование на творческое применение полученных знаний для решения нестандартных задач. </a:t>
            </a:r>
            <a:endParaRPr lang="ru-RU" sz="2400" b="1" dirty="0" smtClean="0">
              <a:solidFill>
                <a:srgbClr val="000058"/>
              </a:solidFill>
            </a:endParaRPr>
          </a:p>
          <a:p>
            <a:pPr marL="0" indent="6223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58"/>
                </a:solidFill>
              </a:rPr>
              <a:t>Очень </a:t>
            </a:r>
            <a:r>
              <a:rPr lang="ru-RU" sz="2400" b="1" dirty="0">
                <a:solidFill>
                  <a:srgbClr val="000058"/>
                </a:solidFill>
              </a:rPr>
              <a:t>важно, что в ней используются творческие задачи, построенные на материале реальных проблемных ситуаций в области интеллектуальной собственности, решение которых позволяет не только проверить общую эрудицию, знания, умения, но и предоставляют участнику свободу творчества.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23620"/>
            <a:ext cx="9163248" cy="63438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marL="0" indent="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Один из первых патентов 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в России был выдан Новозыбковскому мещанину 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Якову Белугину 29 августа 1814 года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4008" y="2780928"/>
            <a:ext cx="4038600" cy="31578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000058"/>
                </a:solidFill>
              </a:rPr>
              <a:t>Привилегия  №2 «Машина </a:t>
            </a:r>
            <a:r>
              <a:rPr lang="ru-RU" sz="2000" b="1" dirty="0">
                <a:solidFill>
                  <a:srgbClr val="000058"/>
                </a:solidFill>
              </a:rPr>
              <a:t>для выволочки соли из озера и ломки оной в озерах</a:t>
            </a:r>
            <a:r>
              <a:rPr lang="ru-RU" sz="2000" b="1" dirty="0" smtClean="0">
                <a:solidFill>
                  <a:srgbClr val="000058"/>
                </a:solidFill>
              </a:rPr>
              <a:t>» // Свод </a:t>
            </a:r>
            <a:r>
              <a:rPr lang="ru-RU" sz="2000" b="1" dirty="0">
                <a:solidFill>
                  <a:srgbClr val="000058"/>
                </a:solidFill>
              </a:rPr>
              <a:t>выданных в России привилегий с 1814 по 1835 год</a:t>
            </a:r>
            <a:r>
              <a:rPr lang="ru-RU" sz="2000" b="1" dirty="0" smtClean="0">
                <a:solidFill>
                  <a:srgbClr val="000058"/>
                </a:solidFill>
              </a:rPr>
              <a:t>. - </a:t>
            </a:r>
            <a:r>
              <a:rPr lang="ru-RU" sz="2000" b="1" dirty="0">
                <a:solidFill>
                  <a:srgbClr val="000058"/>
                </a:solidFill>
              </a:rPr>
              <a:t>Санкт- Петербург, 1865</a:t>
            </a:r>
            <a:r>
              <a:rPr lang="ru-RU" sz="2000" b="1" dirty="0" smtClean="0">
                <a:solidFill>
                  <a:srgbClr val="000058"/>
                </a:solidFill>
              </a:rPr>
              <a:t>. - </a:t>
            </a:r>
            <a:r>
              <a:rPr lang="ru-RU" sz="2000" b="1" dirty="0">
                <a:solidFill>
                  <a:srgbClr val="000058"/>
                </a:solidFill>
              </a:rPr>
              <a:t>С. 23 </a:t>
            </a:r>
            <a:r>
              <a:rPr lang="ru-RU" sz="2000" b="1" dirty="0" smtClean="0">
                <a:solidFill>
                  <a:srgbClr val="000058"/>
                </a:solidFill>
              </a:rPr>
              <a:t>- 45.</a:t>
            </a:r>
            <a:endParaRPr lang="ru-RU" sz="2000" dirty="0">
              <a:solidFill>
                <a:srgbClr val="000058"/>
              </a:solidFill>
            </a:endParaRPr>
          </a:p>
          <a:p>
            <a:endParaRPr lang="ru-RU" sz="1800" dirty="0"/>
          </a:p>
        </p:txBody>
      </p:sp>
      <p:pic>
        <p:nvPicPr>
          <p:cNvPr id="6" name="Picture 5" descr="свод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71806"/>
            <a:ext cx="3277979" cy="4521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op-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415" y="3909768"/>
            <a:ext cx="1879114" cy="250548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Награждение победителей Олимпиады</a:t>
            </a:r>
          </a:p>
        </p:txBody>
      </p:sp>
      <p:pic>
        <p:nvPicPr>
          <p:cNvPr id="3076" name="Picture 4" descr="op-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68246"/>
            <a:ext cx="2784309" cy="208823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p-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656478"/>
            <a:ext cx="1890210" cy="252028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p-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549" y="1412776"/>
            <a:ext cx="1971219" cy="262829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p-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658" y="1568246"/>
            <a:ext cx="2124722" cy="283296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op-imag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163058"/>
            <a:ext cx="2665205" cy="199890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540810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op-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764260"/>
            <a:ext cx="3456384" cy="259228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Награждение победителей Олимпиады</a:t>
            </a:r>
          </a:p>
        </p:txBody>
      </p:sp>
      <p:pic>
        <p:nvPicPr>
          <p:cNvPr id="4100" name="Picture 4" descr="op-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987" y="1501676"/>
            <a:ext cx="3142333" cy="235675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p-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61" y="3903644"/>
            <a:ext cx="3210544" cy="240790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p-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72" y="1501676"/>
            <a:ext cx="3225146" cy="241886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597352"/>
            <a:ext cx="9163248" cy="260647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8352928" cy="468052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62230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0058"/>
                </a:solidFill>
              </a:rPr>
              <a:t>По мнению студентов, участие </a:t>
            </a:r>
            <a:r>
              <a:rPr lang="ru-RU" b="1" dirty="0" smtClean="0">
                <a:solidFill>
                  <a:srgbClr val="000058"/>
                </a:solidFill>
              </a:rPr>
              <a:t>                               в </a:t>
            </a:r>
            <a:r>
              <a:rPr lang="ru-RU" b="1" dirty="0">
                <a:solidFill>
                  <a:srgbClr val="000058"/>
                </a:solidFill>
              </a:rPr>
              <a:t>олимпиаде позволяет им сделать шаг </a:t>
            </a:r>
            <a:r>
              <a:rPr lang="ru-RU" b="1" dirty="0" smtClean="0">
                <a:solidFill>
                  <a:srgbClr val="000058"/>
                </a:solidFill>
              </a:rPr>
              <a:t>                      в </a:t>
            </a:r>
            <a:r>
              <a:rPr lang="ru-RU" b="1" dirty="0">
                <a:solidFill>
                  <a:srgbClr val="000058"/>
                </a:solidFill>
              </a:rPr>
              <a:t>своем развитии, увидеть свои слабые </a:t>
            </a:r>
            <a:r>
              <a:rPr lang="ru-RU" b="1" dirty="0" smtClean="0">
                <a:solidFill>
                  <a:srgbClr val="000058"/>
                </a:solidFill>
              </a:rPr>
              <a:t>                   и </a:t>
            </a:r>
            <a:r>
              <a:rPr lang="ru-RU" b="1" dirty="0">
                <a:solidFill>
                  <a:srgbClr val="000058"/>
                </a:solidFill>
              </a:rPr>
              <a:t>сильные стороны, возможности </a:t>
            </a:r>
            <a:r>
              <a:rPr lang="ru-RU" b="1" dirty="0" smtClean="0">
                <a:solidFill>
                  <a:srgbClr val="000058"/>
                </a:solidFill>
              </a:rPr>
              <a:t>                          и </a:t>
            </a:r>
            <a:r>
              <a:rPr lang="ru-RU" b="1" dirty="0">
                <a:solidFill>
                  <a:srgbClr val="000058"/>
                </a:solidFill>
              </a:rPr>
              <a:t>перспективы. </a:t>
            </a:r>
            <a:endParaRPr lang="ru-RU" b="1" dirty="0" smtClean="0">
              <a:solidFill>
                <a:srgbClr val="000058"/>
              </a:solidFill>
            </a:endParaRPr>
          </a:p>
          <a:p>
            <a:pPr marL="0" indent="62230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0058"/>
                </a:solidFill>
              </a:rPr>
              <a:t>В борьбе за призовые места все участники независимо от результата </a:t>
            </a:r>
            <a:r>
              <a:rPr lang="ru-RU" b="1" dirty="0" smtClean="0">
                <a:solidFill>
                  <a:srgbClr val="000058"/>
                </a:solidFill>
              </a:rPr>
              <a:t>                        в </a:t>
            </a:r>
            <a:r>
              <a:rPr lang="ru-RU" b="1" dirty="0">
                <a:solidFill>
                  <a:srgbClr val="000058"/>
                </a:solidFill>
              </a:rPr>
              <a:t>турнирной таблице добиваются личной победы – формирования творческих компетенций и лидерских качеств. </a:t>
            </a:r>
          </a:p>
          <a:p>
            <a:pPr marL="0" indent="622300" algn="just">
              <a:spcBef>
                <a:spcPts val="0"/>
              </a:spcBef>
              <a:buNone/>
            </a:pPr>
            <a:endParaRPr lang="ru-RU" b="1" dirty="0">
              <a:solidFill>
                <a:srgbClr val="00005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223620"/>
            <a:ext cx="9163248" cy="63438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8352928" cy="446449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6223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58"/>
                </a:solidFill>
              </a:rPr>
              <a:t>Развитие знаний и творческих способностей </a:t>
            </a:r>
            <a:r>
              <a:rPr lang="ru-RU" sz="2400" b="1" dirty="0" smtClean="0">
                <a:solidFill>
                  <a:srgbClr val="000058"/>
                </a:solidFill>
              </a:rPr>
              <a:t>                   у </a:t>
            </a:r>
            <a:r>
              <a:rPr lang="ru-RU" sz="2400" b="1" dirty="0">
                <a:solidFill>
                  <a:srgbClr val="000058"/>
                </a:solidFill>
              </a:rPr>
              <a:t>молодежи, повышение интеллектуальной </a:t>
            </a:r>
            <a:r>
              <a:rPr lang="ru-RU" sz="2400" b="1" dirty="0" smtClean="0">
                <a:solidFill>
                  <a:srgbClr val="000058"/>
                </a:solidFill>
              </a:rPr>
              <a:t>                          и </a:t>
            </a:r>
            <a:r>
              <a:rPr lang="ru-RU" sz="2400" b="1" dirty="0">
                <a:solidFill>
                  <a:srgbClr val="000058"/>
                </a:solidFill>
              </a:rPr>
              <a:t>правовой грамотности, а также содействие изобретательской активности являются актуальными задачами на Брянщине. </a:t>
            </a:r>
            <a:endParaRPr lang="ru-RU" sz="2400" b="1" dirty="0" smtClean="0">
              <a:solidFill>
                <a:srgbClr val="000058"/>
              </a:solidFill>
            </a:endParaRPr>
          </a:p>
          <a:p>
            <a:pPr marL="0" indent="6223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58"/>
                </a:solidFill>
              </a:rPr>
              <a:t>Их </a:t>
            </a:r>
            <a:r>
              <a:rPr lang="ru-RU" sz="2400" b="1" dirty="0">
                <a:solidFill>
                  <a:srgbClr val="000058"/>
                </a:solidFill>
              </a:rPr>
              <a:t>успешное решение возможно только при комплексном подходе с использованием различных, в том числе активных форм и привлечении всех заинтересованных лиц и организаций</a:t>
            </a:r>
            <a:r>
              <a:rPr lang="ru-RU" sz="2400" b="1" dirty="0" smtClean="0">
                <a:solidFill>
                  <a:srgbClr val="000058"/>
                </a:solidFill>
              </a:rPr>
              <a:t>.</a:t>
            </a:r>
            <a:endParaRPr lang="ru-RU" sz="2400" b="1" dirty="0">
              <a:solidFill>
                <a:srgbClr val="00005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223620"/>
            <a:ext cx="9163248" cy="63438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708920"/>
            <a:ext cx="8352928" cy="338437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6223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spc="50" dirty="0">
                <a:ln w="11430"/>
                <a:solidFill>
                  <a:srgbClr val="00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223620"/>
            <a:ext cx="9163248" cy="63438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/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Поддержка изобретательства </a:t>
            </a:r>
            <a:b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</a:b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в Брянской области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8291264" cy="4209331"/>
          </a:xfrm>
        </p:spPr>
        <p:txBody>
          <a:bodyPr/>
          <a:lstStyle/>
          <a:p>
            <a:pPr marL="622300" indent="-622300" algn="just">
              <a:spcBef>
                <a:spcPts val="1200"/>
              </a:spcBef>
              <a:spcAft>
                <a:spcPts val="1200"/>
              </a:spcAft>
              <a:buSzPct val="120000"/>
              <a:buBlip>
                <a:blip r:embed="rId2"/>
              </a:buBlip>
              <a:tabLst>
                <a:tab pos="622300" algn="l"/>
              </a:tabLst>
            </a:pPr>
            <a:r>
              <a:rPr lang="ru-RU" sz="2600" b="1" dirty="0">
                <a:solidFill>
                  <a:srgbClr val="000058"/>
                </a:solidFill>
              </a:rPr>
              <a:t>На уровне правительства Брянской области создан Совет по изобретательству, объединяющий промышленность, малый и средний бизнес, вузы, НИИ.</a:t>
            </a:r>
          </a:p>
          <a:p>
            <a:pPr marL="622300" indent="-622300" algn="just">
              <a:spcBef>
                <a:spcPts val="1200"/>
              </a:spcBef>
              <a:spcAft>
                <a:spcPts val="1200"/>
              </a:spcAft>
              <a:buSzPct val="120000"/>
              <a:buBlip>
                <a:blip r:embed="rId2"/>
              </a:buBlip>
              <a:tabLst>
                <a:tab pos="622300" algn="l"/>
              </a:tabLst>
            </a:pPr>
            <a:r>
              <a:rPr lang="ru-RU" sz="2600" b="1" dirty="0">
                <a:solidFill>
                  <a:srgbClr val="000058"/>
                </a:solidFill>
              </a:rPr>
              <a:t>Ежегодно проводятся  областные конкурсы на лучшее изобретение и лучшее рационализаторское предложение.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Брянская областная научная универсальная библиотека им.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Ф.И. Тютчева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7" name="Рисунок 6" descr="Брянская областная научная универсальная библиотека им. Ф. И. Тютчева - Mozilla Firefox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828676"/>
            <a:ext cx="8053839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05234" y="5961041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58"/>
                </a:solidFill>
              </a:rPr>
              <a:t>http://libryansk.ru/</a:t>
            </a:r>
            <a:endParaRPr lang="ru-RU" sz="2400" b="1" dirty="0">
              <a:solidFill>
                <a:srgbClr val="00005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Центр поддержки технологий и инноваций (ЦПТИ)</a:t>
            </a:r>
          </a:p>
        </p:txBody>
      </p:sp>
      <p:pic>
        <p:nvPicPr>
          <p:cNvPr id="5" name="Рисунок 4" descr="Центр поддержки технологий и инноваций - Брянская областная научная универсальная библиотека им. Ф. И. Тютчева - Mozilla Firefox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718072"/>
            <a:ext cx="8109854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5949280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58"/>
                </a:solidFill>
              </a:rPr>
              <a:t>http://libryansk.ru/centr-podderzhki-tehnologij-i-innovacij</a:t>
            </a:r>
            <a:endParaRPr lang="ru-RU" b="1" dirty="0">
              <a:solidFill>
                <a:srgbClr val="0000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Библиотека 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– это научно-просветительская площадка 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/>
            </a:r>
            <a:b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</a:b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для 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вовлечения детей и молодежи в научно-исследовательскую и познавательную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363272" cy="4353347"/>
          </a:xfrm>
        </p:spPr>
        <p:txBody>
          <a:bodyPr/>
          <a:lstStyle/>
          <a:p>
            <a:pPr marL="0" indent="444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>
                <a:solidFill>
                  <a:srgbClr val="000058"/>
                </a:solidFill>
              </a:rPr>
              <a:t>Работа с молодежью, создание условий для выявления и развития творческих способностей школьников и студентов - один из приоритетов библиотеки</a:t>
            </a:r>
            <a:r>
              <a:rPr lang="ru-RU" sz="2600" b="1" dirty="0" smtClean="0">
                <a:solidFill>
                  <a:srgbClr val="000058"/>
                </a:solidFill>
              </a:rPr>
              <a:t>.</a:t>
            </a:r>
          </a:p>
          <a:p>
            <a:pPr marL="0" indent="444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 smtClean="0">
                <a:solidFill>
                  <a:srgbClr val="000058"/>
                </a:solidFill>
              </a:rPr>
              <a:t>Для </a:t>
            </a:r>
            <a:r>
              <a:rPr lang="ru-RU" sz="2600" b="1" dirty="0">
                <a:solidFill>
                  <a:srgbClr val="000058"/>
                </a:solidFill>
              </a:rPr>
              <a:t>юношества проводятся уроки патентной грамотности, обучающие семинары, конференции, форумы.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«Школьный патент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» 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8147248" cy="2664296"/>
          </a:xfrm>
        </p:spPr>
        <p:txBody>
          <a:bodyPr/>
          <a:lstStyle/>
          <a:p>
            <a:pPr marL="0" indent="444500" algn="just">
              <a:lnSpc>
                <a:spcPct val="120000"/>
              </a:lnSpc>
              <a:buNone/>
            </a:pPr>
            <a:r>
              <a:rPr lang="ru-RU" sz="2400" b="1" dirty="0">
                <a:solidFill>
                  <a:srgbClr val="8A0000"/>
                </a:solidFill>
              </a:rPr>
              <a:t>Основная цель проведения конкурса </a:t>
            </a:r>
            <a:r>
              <a:rPr lang="ru-RU" sz="2400" b="1" dirty="0">
                <a:solidFill>
                  <a:srgbClr val="000058"/>
                </a:solidFill>
              </a:rPr>
              <a:t>– повышение интереса школьников к процессам создания продуктов интеллектуальной собственности и ознакомление широкой общественности с творческими достижениями школьников, учителей, школ. </a:t>
            </a:r>
          </a:p>
          <a:p>
            <a:endParaRPr lang="ru-RU" dirty="0"/>
          </a:p>
        </p:txBody>
      </p:sp>
      <p:pic>
        <p:nvPicPr>
          <p:cNvPr id="5" name="Рисунок 4"/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437112"/>
            <a:ext cx="1920000" cy="144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2010" y="4833969"/>
            <a:ext cx="2025974" cy="144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382908"/>
            <a:ext cx="1920000" cy="144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3985044"/>
            <a:ext cx="2067876" cy="156892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92480" cy="1143000"/>
          </a:xfrm>
        </p:spPr>
        <p:txBody>
          <a:bodyPr/>
          <a:lstStyle/>
          <a:p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НОМИНАЦИЯ «Лучшая презентация школы»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</a:b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Направление "Моя школа в ХХ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X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 веке"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1556792"/>
            <a:ext cx="5680277" cy="432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6011996"/>
            <a:ext cx="855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ГранПри - Коллектив МОУСОШ с. Найтоповичи Унечского района Брянской области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НОМИНАЦИЯ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«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И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 pitchFamily="34" charset="0"/>
              </a:rPr>
              <a:t>нтеллектуальные способности – неограниченные возможности»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6" name="Picture 2" descr="F:\школьный\Салунова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18980"/>
            <a:ext cx="3020118" cy="216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" name="Picture 2" descr="F:\школьный\Матыко.jpg"/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2420888"/>
            <a:ext cx="3096494" cy="216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" name="Picture 2" descr="F:\школьный\Честнейший.jpg"/>
          <p:cNvPicPr preferRelativeResize="0"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1989160"/>
            <a:ext cx="2014469" cy="288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" name="Picture 3" descr="F:\школьный\Цыганкова.jpg"/>
          <p:cNvPicPr preferRelativeResize="0"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4077072"/>
            <a:ext cx="3078622" cy="216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0" y="6626184"/>
            <a:ext cx="9163248" cy="259200"/>
          </a:xfrm>
          <a:prstGeom prst="rect">
            <a:avLst/>
          </a:prstGeom>
          <a:solidFill>
            <a:srgbClr val="2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8216</TotalTime>
  <Words>499</Words>
  <Application>Microsoft Office PowerPoint</Application>
  <PresentationFormat>Экран (4:3)</PresentationFormat>
  <Paragraphs>45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Diseño predeterminado</vt:lpstr>
      <vt:lpstr>РОЛЬ БИБЛИОТЕКИ  В ФОРМИРОВАНИИ СИСТЕМЫ  ТВОРЧЕСКОГО МЫШЛЕНИЯ МОЛОДЕЖИ </vt:lpstr>
      <vt:lpstr>Один из первых патентов  в России был выдан Новозыбковскому мещанину  Якову Белугину 29 августа 1814 года</vt:lpstr>
      <vt:lpstr>Поддержка изобретательства  в Брянской области</vt:lpstr>
      <vt:lpstr>Брянская областная научная универсальная библиотека им. Ф.И. Тютчева</vt:lpstr>
      <vt:lpstr>Центр поддержки технологий и инноваций (ЦПТИ)</vt:lpstr>
      <vt:lpstr>Библиотека – это научно-просветительская площадка  для вовлечения детей и молодежи в научно-исследовательскую и познавательную деятельность</vt:lpstr>
      <vt:lpstr>«Школьный патент» </vt:lpstr>
      <vt:lpstr>НОМИНАЦИЯ «Лучшая презентация школы» Направление "Моя школа в ХХX веке"</vt:lpstr>
      <vt:lpstr>НОМИНАЦИЯ «Интеллектуальные способности – неограниченные возможности»</vt:lpstr>
      <vt:lpstr>НОМИНАЦИЯ «Изобретения»</vt:lpstr>
      <vt:lpstr>НОМИНАЦИЯ «Лучший рисунок на заданную тему» </vt:lpstr>
      <vt:lpstr>НОМИНАЦИЯ «Лучшая презентация школы» </vt:lpstr>
      <vt:lpstr>ПРОЕКТ «Школа будущего ученого» </vt:lpstr>
      <vt:lpstr>Студенческая олимпиада «Защита интеллектуальной собственности и патентоведение». </vt:lpstr>
      <vt:lpstr>Цель проведения Олимпиады </vt:lpstr>
      <vt:lpstr>Презентация PowerPoint</vt:lpstr>
      <vt:lpstr>Форма проведение Олимпиады</vt:lpstr>
      <vt:lpstr>Задание Олимпиады</vt:lpstr>
      <vt:lpstr>Презентация PowerPoint</vt:lpstr>
      <vt:lpstr>Награждение победителей Олимпиады</vt:lpstr>
      <vt:lpstr>Награждение победителей Олимпиады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730</cp:revision>
  <dcterms:created xsi:type="dcterms:W3CDTF">2010-05-23T14:28:12Z</dcterms:created>
  <dcterms:modified xsi:type="dcterms:W3CDTF">2016-09-29T09:31:41Z</dcterms:modified>
</cp:coreProperties>
</file>