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69" r:id="rId4"/>
    <p:sldId id="258" r:id="rId5"/>
    <p:sldId id="268" r:id="rId6"/>
    <p:sldId id="270" r:id="rId7"/>
    <p:sldId id="257" r:id="rId8"/>
    <p:sldId id="271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8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>
        <p:scale>
          <a:sx n="75" d="100"/>
          <a:sy n="75" d="100"/>
        </p:scale>
        <p:origin x="-52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9122B-4502-4B2D-AA9E-D5316D228C52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26E3F0B-48D9-48FD-8E87-B286D2A2950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Научный кружок «Робототехника»</a:t>
          </a:r>
          <a:endParaRPr lang="ru-RU" b="1" dirty="0">
            <a:solidFill>
              <a:schemeClr val="bg1"/>
            </a:solidFill>
          </a:endParaRPr>
        </a:p>
      </dgm:t>
    </dgm:pt>
    <dgm:pt modelId="{88C39815-02D3-4C83-9450-FA495DF6AF20}" type="parTrans" cxnId="{F825F21C-F3C8-4C39-A385-F87E2615C346}">
      <dgm:prSet/>
      <dgm:spPr/>
      <dgm:t>
        <a:bodyPr/>
        <a:lstStyle/>
        <a:p>
          <a:endParaRPr lang="ru-RU"/>
        </a:p>
      </dgm:t>
    </dgm:pt>
    <dgm:pt modelId="{1295F861-8ACE-47CE-A84E-5F9D41D895BD}" type="sibTrans" cxnId="{F825F21C-F3C8-4C39-A385-F87E2615C346}">
      <dgm:prSet/>
      <dgm:spPr/>
      <dgm:t>
        <a:bodyPr/>
        <a:lstStyle/>
        <a:p>
          <a:endParaRPr lang="ru-RU"/>
        </a:p>
      </dgm:t>
    </dgm:pt>
    <dgm:pt modelId="{612CB87B-8973-48A9-8D68-EB925AB73B88}">
      <dgm:prSet phldrT="[Текст]"/>
      <dgm:spPr/>
      <dgm:t>
        <a:bodyPr/>
        <a:lstStyle/>
        <a:p>
          <a:r>
            <a:rPr lang="ru-RU" dirty="0" smtClean="0"/>
            <a:t>Создание роботов</a:t>
          </a:r>
          <a:endParaRPr lang="ru-RU" dirty="0"/>
        </a:p>
      </dgm:t>
    </dgm:pt>
    <dgm:pt modelId="{814A7385-22B1-4888-8709-0494AD388F15}" type="parTrans" cxnId="{50264834-B524-45BB-8487-E90F2FFCAB3C}">
      <dgm:prSet/>
      <dgm:spPr/>
      <dgm:t>
        <a:bodyPr/>
        <a:lstStyle/>
        <a:p>
          <a:endParaRPr lang="ru-RU"/>
        </a:p>
      </dgm:t>
    </dgm:pt>
    <dgm:pt modelId="{3D57A1C2-D6E2-497D-8F67-929242D36844}" type="sibTrans" cxnId="{50264834-B524-45BB-8487-E90F2FFCAB3C}">
      <dgm:prSet/>
      <dgm:spPr/>
      <dgm:t>
        <a:bodyPr/>
        <a:lstStyle/>
        <a:p>
          <a:endParaRPr lang="ru-RU"/>
        </a:p>
      </dgm:t>
    </dgm:pt>
    <dgm:pt modelId="{E062B40F-548B-47C2-A686-1471F42D7DA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</a:rPr>
            <a:t>Научный кружок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</a:rPr>
            <a:t>«3</a:t>
          </a:r>
          <a:r>
            <a:rPr lang="en-US" sz="1600" b="1" dirty="0" smtClean="0">
              <a:solidFill>
                <a:schemeClr val="bg1"/>
              </a:solidFill>
            </a:rPr>
            <a:t>D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прототипирование</a:t>
          </a:r>
          <a:r>
            <a:rPr lang="ru-RU" sz="1600" b="1" dirty="0" smtClean="0">
              <a:solidFill>
                <a:schemeClr val="bg1"/>
              </a:solidFill>
            </a:rPr>
            <a:t>»</a:t>
          </a:r>
          <a:endParaRPr lang="ru-RU" sz="1600" b="1" dirty="0">
            <a:solidFill>
              <a:schemeClr val="bg1"/>
            </a:solidFill>
          </a:endParaRPr>
        </a:p>
      </dgm:t>
    </dgm:pt>
    <dgm:pt modelId="{0345EE58-6E82-45FE-8BEF-86DDD4A2F925}" type="parTrans" cxnId="{2AD3E4E4-C87E-4AFF-A595-E501D3D87F02}">
      <dgm:prSet/>
      <dgm:spPr/>
      <dgm:t>
        <a:bodyPr/>
        <a:lstStyle/>
        <a:p>
          <a:endParaRPr lang="ru-RU"/>
        </a:p>
      </dgm:t>
    </dgm:pt>
    <dgm:pt modelId="{4542577D-A66E-4829-98D0-6CD3D180CC3D}" type="sibTrans" cxnId="{2AD3E4E4-C87E-4AFF-A595-E501D3D87F02}">
      <dgm:prSet/>
      <dgm:spPr/>
      <dgm:t>
        <a:bodyPr/>
        <a:lstStyle/>
        <a:p>
          <a:endParaRPr lang="ru-RU"/>
        </a:p>
      </dgm:t>
    </dgm:pt>
    <dgm:pt modelId="{E735CD18-90C7-4332-8CDE-E512EDF333BB}">
      <dgm:prSet phldrT="[Текст]"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D </a:t>
          </a:r>
          <a:r>
            <a:rPr lang="ru-RU" dirty="0" smtClean="0"/>
            <a:t>печать</a:t>
          </a:r>
          <a:endParaRPr lang="ru-RU" dirty="0"/>
        </a:p>
      </dgm:t>
    </dgm:pt>
    <dgm:pt modelId="{D0868311-DD2F-4B6D-AB14-5D8159D070F7}" type="parTrans" cxnId="{D182BF67-2E79-4695-BEA4-E0EA6E0C8BB4}">
      <dgm:prSet/>
      <dgm:spPr/>
      <dgm:t>
        <a:bodyPr/>
        <a:lstStyle/>
        <a:p>
          <a:endParaRPr lang="ru-RU"/>
        </a:p>
      </dgm:t>
    </dgm:pt>
    <dgm:pt modelId="{CEE574B9-0566-4D20-AC01-10D6C3EE049C}" type="sibTrans" cxnId="{D182BF67-2E79-4695-BEA4-E0EA6E0C8BB4}">
      <dgm:prSet/>
      <dgm:spPr/>
      <dgm:t>
        <a:bodyPr/>
        <a:lstStyle/>
        <a:p>
          <a:endParaRPr lang="ru-RU"/>
        </a:p>
      </dgm:t>
    </dgm:pt>
    <dgm:pt modelId="{0C256CC7-1E56-498A-9879-F6B00E0F24B8}">
      <dgm:prSet phldrT="[Текст]"/>
      <dgm:spPr/>
      <dgm:t>
        <a:bodyPr/>
        <a:lstStyle/>
        <a:p>
          <a:r>
            <a:rPr lang="ru-RU" b="1" dirty="0" smtClean="0"/>
            <a:t>Научный кружок «Радиоэлектроника»</a:t>
          </a:r>
          <a:endParaRPr lang="ru-RU" b="1" dirty="0"/>
        </a:p>
      </dgm:t>
    </dgm:pt>
    <dgm:pt modelId="{8E66198F-0CAE-44E8-88E6-5B11959BCA35}" type="parTrans" cxnId="{F035DD0A-F0FB-417E-A778-2155E6380FEB}">
      <dgm:prSet/>
      <dgm:spPr/>
      <dgm:t>
        <a:bodyPr/>
        <a:lstStyle/>
        <a:p>
          <a:endParaRPr lang="ru-RU"/>
        </a:p>
      </dgm:t>
    </dgm:pt>
    <dgm:pt modelId="{4D661BD9-0E1E-4759-B7EE-6476237C5F44}" type="sibTrans" cxnId="{F035DD0A-F0FB-417E-A778-2155E6380FEB}">
      <dgm:prSet/>
      <dgm:spPr/>
      <dgm:t>
        <a:bodyPr/>
        <a:lstStyle/>
        <a:p>
          <a:endParaRPr lang="ru-RU"/>
        </a:p>
      </dgm:t>
    </dgm:pt>
    <dgm:pt modelId="{7961BF89-CF8E-4119-9A20-CB47B283E75B}">
      <dgm:prSet phldrT="[Текст]"/>
      <dgm:spPr/>
      <dgm:t>
        <a:bodyPr/>
        <a:lstStyle/>
        <a:p>
          <a:r>
            <a:rPr lang="ru-RU" dirty="0" smtClean="0"/>
            <a:t>Создание датчика измерения влажности почвы</a:t>
          </a:r>
          <a:endParaRPr lang="ru-RU" dirty="0"/>
        </a:p>
      </dgm:t>
    </dgm:pt>
    <dgm:pt modelId="{96B4B2B7-85B1-4231-958A-6AF5E94130A6}" type="parTrans" cxnId="{FBB35554-F4EC-457A-A35C-2508B4981801}">
      <dgm:prSet/>
      <dgm:spPr/>
      <dgm:t>
        <a:bodyPr/>
        <a:lstStyle/>
        <a:p>
          <a:endParaRPr lang="ru-RU"/>
        </a:p>
      </dgm:t>
    </dgm:pt>
    <dgm:pt modelId="{FA46BD1C-20A8-4D59-920F-73637B382059}" type="sibTrans" cxnId="{FBB35554-F4EC-457A-A35C-2508B4981801}">
      <dgm:prSet/>
      <dgm:spPr/>
      <dgm:t>
        <a:bodyPr/>
        <a:lstStyle/>
        <a:p>
          <a:endParaRPr lang="ru-RU"/>
        </a:p>
      </dgm:t>
    </dgm:pt>
    <dgm:pt modelId="{53B84288-D4BC-4F45-9C58-9333A00D8B7A}" type="pres">
      <dgm:prSet presAssocID="{6139122B-4502-4B2D-AA9E-D5316D228C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7822A-B6D8-42EC-AE7A-56B2A2ED9206}" type="pres">
      <dgm:prSet presAssocID="{626E3F0B-48D9-48FD-8E87-B286D2A29505}" presName="composite" presStyleCnt="0"/>
      <dgm:spPr/>
    </dgm:pt>
    <dgm:pt modelId="{1B4B242F-F47A-4A7C-BEF1-D976B4E4DE94}" type="pres">
      <dgm:prSet presAssocID="{626E3F0B-48D9-48FD-8E87-B286D2A295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2D6BD-ECFA-4488-92F7-341E26C72EB1}" type="pres">
      <dgm:prSet presAssocID="{626E3F0B-48D9-48FD-8E87-B286D2A295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7086D-8264-408B-B7EE-879F9D6D668E}" type="pres">
      <dgm:prSet presAssocID="{1295F861-8ACE-47CE-A84E-5F9D41D895BD}" presName="space" presStyleCnt="0"/>
      <dgm:spPr/>
    </dgm:pt>
    <dgm:pt modelId="{6FA1F8BA-3E75-4C85-AAD8-50C997ACAC44}" type="pres">
      <dgm:prSet presAssocID="{E062B40F-548B-47C2-A686-1471F42D7DAC}" presName="composite" presStyleCnt="0"/>
      <dgm:spPr/>
    </dgm:pt>
    <dgm:pt modelId="{CE3B68A9-0657-4A45-B4F9-E68D84ACD9E6}" type="pres">
      <dgm:prSet presAssocID="{E062B40F-548B-47C2-A686-1471F42D7DAC}" presName="parTx" presStyleLbl="alignNode1" presStyleIdx="1" presStyleCnt="3" custLinFactNeighborX="56" custLinFactNeighborY="2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5DE6-7FEE-41D0-B9E7-1558A8E0B6DF}" type="pres">
      <dgm:prSet presAssocID="{E062B40F-548B-47C2-A686-1471F42D7DA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B52FE-92C2-426B-9949-FB5DC10B2463}" type="pres">
      <dgm:prSet presAssocID="{4542577D-A66E-4829-98D0-6CD3D180CC3D}" presName="space" presStyleCnt="0"/>
      <dgm:spPr/>
    </dgm:pt>
    <dgm:pt modelId="{FB8203E6-4681-44F8-8EA4-590CF69A9E52}" type="pres">
      <dgm:prSet presAssocID="{0C256CC7-1E56-498A-9879-F6B00E0F24B8}" presName="composite" presStyleCnt="0"/>
      <dgm:spPr/>
    </dgm:pt>
    <dgm:pt modelId="{9D5B1487-B512-4DD5-AB4C-61B9F177F46E}" type="pres">
      <dgm:prSet presAssocID="{0C256CC7-1E56-498A-9879-F6B00E0F24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FC0E9-5B5F-4DF8-A4E6-6A06D76A086F}" type="pres">
      <dgm:prSet presAssocID="{0C256CC7-1E56-498A-9879-F6B00E0F24B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9142C-F01F-4C1E-9CBE-B4ABA0934076}" type="presOf" srcId="{0C256CC7-1E56-498A-9879-F6B00E0F24B8}" destId="{9D5B1487-B512-4DD5-AB4C-61B9F177F46E}" srcOrd="0" destOrd="0" presId="urn:microsoft.com/office/officeart/2005/8/layout/hList1"/>
    <dgm:cxn modelId="{708C34A0-3DC3-4B93-8E92-FC6ED63EE446}" type="presOf" srcId="{E062B40F-548B-47C2-A686-1471F42D7DAC}" destId="{CE3B68A9-0657-4A45-B4F9-E68D84ACD9E6}" srcOrd="0" destOrd="0" presId="urn:microsoft.com/office/officeart/2005/8/layout/hList1"/>
    <dgm:cxn modelId="{F75A4197-14A3-4F5F-8F6E-093D835D6D1F}" type="presOf" srcId="{E735CD18-90C7-4332-8CDE-E512EDF333BB}" destId="{B3C55DE6-7FEE-41D0-B9E7-1558A8E0B6DF}" srcOrd="0" destOrd="0" presId="urn:microsoft.com/office/officeart/2005/8/layout/hList1"/>
    <dgm:cxn modelId="{B7AF2013-FA6E-4009-AF68-001910CB088B}" type="presOf" srcId="{6139122B-4502-4B2D-AA9E-D5316D228C52}" destId="{53B84288-D4BC-4F45-9C58-9333A00D8B7A}" srcOrd="0" destOrd="0" presId="urn:microsoft.com/office/officeart/2005/8/layout/hList1"/>
    <dgm:cxn modelId="{F825F21C-F3C8-4C39-A385-F87E2615C346}" srcId="{6139122B-4502-4B2D-AA9E-D5316D228C52}" destId="{626E3F0B-48D9-48FD-8E87-B286D2A29505}" srcOrd="0" destOrd="0" parTransId="{88C39815-02D3-4C83-9450-FA495DF6AF20}" sibTransId="{1295F861-8ACE-47CE-A84E-5F9D41D895BD}"/>
    <dgm:cxn modelId="{7613B908-D931-46E2-9A21-35D52AC45681}" type="presOf" srcId="{612CB87B-8973-48A9-8D68-EB925AB73B88}" destId="{15C2D6BD-ECFA-4488-92F7-341E26C72EB1}" srcOrd="0" destOrd="0" presId="urn:microsoft.com/office/officeart/2005/8/layout/hList1"/>
    <dgm:cxn modelId="{50264834-B524-45BB-8487-E90F2FFCAB3C}" srcId="{626E3F0B-48D9-48FD-8E87-B286D2A29505}" destId="{612CB87B-8973-48A9-8D68-EB925AB73B88}" srcOrd="0" destOrd="0" parTransId="{814A7385-22B1-4888-8709-0494AD388F15}" sibTransId="{3D57A1C2-D6E2-497D-8F67-929242D36844}"/>
    <dgm:cxn modelId="{FBB35554-F4EC-457A-A35C-2508B4981801}" srcId="{0C256CC7-1E56-498A-9879-F6B00E0F24B8}" destId="{7961BF89-CF8E-4119-9A20-CB47B283E75B}" srcOrd="0" destOrd="0" parTransId="{96B4B2B7-85B1-4231-958A-6AF5E94130A6}" sibTransId="{FA46BD1C-20A8-4D59-920F-73637B382059}"/>
    <dgm:cxn modelId="{54BB5131-7F27-437B-BF3E-A7516A5BAB0A}" type="presOf" srcId="{7961BF89-CF8E-4119-9A20-CB47B283E75B}" destId="{C35FC0E9-5B5F-4DF8-A4E6-6A06D76A086F}" srcOrd="0" destOrd="0" presId="urn:microsoft.com/office/officeart/2005/8/layout/hList1"/>
    <dgm:cxn modelId="{2AD3E4E4-C87E-4AFF-A595-E501D3D87F02}" srcId="{6139122B-4502-4B2D-AA9E-D5316D228C52}" destId="{E062B40F-548B-47C2-A686-1471F42D7DAC}" srcOrd="1" destOrd="0" parTransId="{0345EE58-6E82-45FE-8BEF-86DDD4A2F925}" sibTransId="{4542577D-A66E-4829-98D0-6CD3D180CC3D}"/>
    <dgm:cxn modelId="{BC2DEA55-974E-48D3-833B-4AFFA0F9951B}" type="presOf" srcId="{626E3F0B-48D9-48FD-8E87-B286D2A29505}" destId="{1B4B242F-F47A-4A7C-BEF1-D976B4E4DE94}" srcOrd="0" destOrd="0" presId="urn:microsoft.com/office/officeart/2005/8/layout/hList1"/>
    <dgm:cxn modelId="{D182BF67-2E79-4695-BEA4-E0EA6E0C8BB4}" srcId="{E062B40F-548B-47C2-A686-1471F42D7DAC}" destId="{E735CD18-90C7-4332-8CDE-E512EDF333BB}" srcOrd="0" destOrd="0" parTransId="{D0868311-DD2F-4B6D-AB14-5D8159D070F7}" sibTransId="{CEE574B9-0566-4D20-AC01-10D6C3EE049C}"/>
    <dgm:cxn modelId="{F035DD0A-F0FB-417E-A778-2155E6380FEB}" srcId="{6139122B-4502-4B2D-AA9E-D5316D228C52}" destId="{0C256CC7-1E56-498A-9879-F6B00E0F24B8}" srcOrd="2" destOrd="0" parTransId="{8E66198F-0CAE-44E8-88E6-5B11959BCA35}" sibTransId="{4D661BD9-0E1E-4759-B7EE-6476237C5F44}"/>
    <dgm:cxn modelId="{FCD72301-AB4D-4E8D-A2CC-FB4FAC184EC9}" type="presParOf" srcId="{53B84288-D4BC-4F45-9C58-9333A00D8B7A}" destId="{3827822A-B6D8-42EC-AE7A-56B2A2ED9206}" srcOrd="0" destOrd="0" presId="urn:microsoft.com/office/officeart/2005/8/layout/hList1"/>
    <dgm:cxn modelId="{2318C6FF-03D2-4ACB-892D-1B1DC23728F3}" type="presParOf" srcId="{3827822A-B6D8-42EC-AE7A-56B2A2ED9206}" destId="{1B4B242F-F47A-4A7C-BEF1-D976B4E4DE94}" srcOrd="0" destOrd="0" presId="urn:microsoft.com/office/officeart/2005/8/layout/hList1"/>
    <dgm:cxn modelId="{969F71AB-23DE-45A1-82CE-5E2C778770BA}" type="presParOf" srcId="{3827822A-B6D8-42EC-AE7A-56B2A2ED9206}" destId="{15C2D6BD-ECFA-4488-92F7-341E26C72EB1}" srcOrd="1" destOrd="0" presId="urn:microsoft.com/office/officeart/2005/8/layout/hList1"/>
    <dgm:cxn modelId="{94DFC7E5-2E9D-4D25-80A0-7DD17BB44EDF}" type="presParOf" srcId="{53B84288-D4BC-4F45-9C58-9333A00D8B7A}" destId="{C917086D-8264-408B-B7EE-879F9D6D668E}" srcOrd="1" destOrd="0" presId="urn:microsoft.com/office/officeart/2005/8/layout/hList1"/>
    <dgm:cxn modelId="{62CD1681-5BE8-4E10-97FA-21C37A4BBCCD}" type="presParOf" srcId="{53B84288-D4BC-4F45-9C58-9333A00D8B7A}" destId="{6FA1F8BA-3E75-4C85-AAD8-50C997ACAC44}" srcOrd="2" destOrd="0" presId="urn:microsoft.com/office/officeart/2005/8/layout/hList1"/>
    <dgm:cxn modelId="{FE9FE400-9542-404D-BAF5-E76865F5B27D}" type="presParOf" srcId="{6FA1F8BA-3E75-4C85-AAD8-50C997ACAC44}" destId="{CE3B68A9-0657-4A45-B4F9-E68D84ACD9E6}" srcOrd="0" destOrd="0" presId="urn:microsoft.com/office/officeart/2005/8/layout/hList1"/>
    <dgm:cxn modelId="{1AD9D342-7B67-4630-ACE3-2E1F8AF2E9E7}" type="presParOf" srcId="{6FA1F8BA-3E75-4C85-AAD8-50C997ACAC44}" destId="{B3C55DE6-7FEE-41D0-B9E7-1558A8E0B6DF}" srcOrd="1" destOrd="0" presId="urn:microsoft.com/office/officeart/2005/8/layout/hList1"/>
    <dgm:cxn modelId="{395C32E2-AF2B-42E4-9AD8-CCA0E7F52B4A}" type="presParOf" srcId="{53B84288-D4BC-4F45-9C58-9333A00D8B7A}" destId="{B20B52FE-92C2-426B-9949-FB5DC10B2463}" srcOrd="3" destOrd="0" presId="urn:microsoft.com/office/officeart/2005/8/layout/hList1"/>
    <dgm:cxn modelId="{F7F3A0AC-6902-41B8-98B0-4B60EE14E2B2}" type="presParOf" srcId="{53B84288-D4BC-4F45-9C58-9333A00D8B7A}" destId="{FB8203E6-4681-44F8-8EA4-590CF69A9E52}" srcOrd="4" destOrd="0" presId="urn:microsoft.com/office/officeart/2005/8/layout/hList1"/>
    <dgm:cxn modelId="{0590D7AF-BCA1-4F18-9BCF-F727A2A08503}" type="presParOf" srcId="{FB8203E6-4681-44F8-8EA4-590CF69A9E52}" destId="{9D5B1487-B512-4DD5-AB4C-61B9F177F46E}" srcOrd="0" destOrd="0" presId="urn:microsoft.com/office/officeart/2005/8/layout/hList1"/>
    <dgm:cxn modelId="{4DF6C6CB-CB74-4581-B621-81FAD8768670}" type="presParOf" srcId="{FB8203E6-4681-44F8-8EA4-590CF69A9E52}" destId="{C35FC0E9-5B5F-4DF8-A4E6-6A06D76A086F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16F45-8CC6-4BD4-AF0F-731BDDF398DA}" type="doc">
      <dgm:prSet loTypeId="urn:microsoft.com/office/officeart/2005/8/layout/chevron2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A8D3772-ADEF-457D-8835-F7A7D60BB620}">
      <dgm:prSet phldrT="[Текст]" custT="1"/>
      <dgm:spPr/>
      <dgm:t>
        <a:bodyPr/>
        <a:lstStyle/>
        <a:p>
          <a:r>
            <a:rPr lang="ru-RU" sz="4000" b="1" dirty="0" smtClean="0"/>
            <a:t>1</a:t>
          </a:r>
          <a:endParaRPr lang="ru-RU" sz="4000" b="1" dirty="0"/>
        </a:p>
      </dgm:t>
    </dgm:pt>
    <dgm:pt modelId="{38ADD94A-6B1A-4DBC-AE68-F59DEACE36FC}" type="parTrans" cxnId="{BC63155F-B76D-434C-977D-0B75953F7271}">
      <dgm:prSet/>
      <dgm:spPr/>
      <dgm:t>
        <a:bodyPr/>
        <a:lstStyle/>
        <a:p>
          <a:endParaRPr lang="ru-RU" sz="2000" b="1"/>
        </a:p>
      </dgm:t>
    </dgm:pt>
    <dgm:pt modelId="{1268AEC1-6A17-4106-9250-1313E3750479}" type="sibTrans" cxnId="{BC63155F-B76D-434C-977D-0B75953F7271}">
      <dgm:prSet/>
      <dgm:spPr/>
      <dgm:t>
        <a:bodyPr/>
        <a:lstStyle/>
        <a:p>
          <a:endParaRPr lang="ru-RU" sz="2000" b="1"/>
        </a:p>
      </dgm:t>
    </dgm:pt>
    <dgm:pt modelId="{8C70B5AC-6D13-429B-B400-C91B1B231DAF}">
      <dgm:prSet phldrT="[Текст]" custT="1"/>
      <dgm:spPr/>
      <dgm:t>
        <a:bodyPr/>
        <a:lstStyle/>
        <a:p>
          <a:r>
            <a:rPr lang="ru-RU" sz="2000" b="1" dirty="0" smtClean="0"/>
            <a:t>формирование и развитие инновационного и предпринимательского потенциала университета путем отбора способных и мотивированных к предпринимательству студентов, аспирантов и работников университета</a:t>
          </a:r>
          <a:endParaRPr lang="ru-RU" sz="2000" b="1" dirty="0"/>
        </a:p>
      </dgm:t>
    </dgm:pt>
    <dgm:pt modelId="{636A1C18-1ACB-4616-B91A-B94E205CE1FD}" type="parTrans" cxnId="{7A161E86-E991-4DA2-BA82-B778CB722226}">
      <dgm:prSet/>
      <dgm:spPr/>
      <dgm:t>
        <a:bodyPr/>
        <a:lstStyle/>
        <a:p>
          <a:endParaRPr lang="ru-RU" sz="2000" b="1"/>
        </a:p>
      </dgm:t>
    </dgm:pt>
    <dgm:pt modelId="{98FCFCFC-2BBE-4A4D-BA1C-0691AB0B6CC8}" type="sibTrans" cxnId="{7A161E86-E991-4DA2-BA82-B778CB722226}">
      <dgm:prSet/>
      <dgm:spPr/>
      <dgm:t>
        <a:bodyPr/>
        <a:lstStyle/>
        <a:p>
          <a:endParaRPr lang="ru-RU" sz="2000" b="1"/>
        </a:p>
      </dgm:t>
    </dgm:pt>
    <dgm:pt modelId="{A65059A6-0B5A-4902-8159-8C9EE00190B2}">
      <dgm:prSet phldrT="[Текст]" custT="1"/>
      <dgm:spPr/>
      <dgm:t>
        <a:bodyPr/>
        <a:lstStyle/>
        <a:p>
          <a:r>
            <a:rPr lang="ru-RU" sz="4000" b="1" dirty="0" smtClean="0"/>
            <a:t>2</a:t>
          </a:r>
          <a:endParaRPr lang="ru-RU" sz="4000" b="1" dirty="0"/>
        </a:p>
      </dgm:t>
    </dgm:pt>
    <dgm:pt modelId="{BF9CA584-B79B-4335-9A52-DBA1E7C89283}" type="parTrans" cxnId="{10D415CB-D1A6-4E66-BEE0-71E398D63EB6}">
      <dgm:prSet/>
      <dgm:spPr/>
      <dgm:t>
        <a:bodyPr/>
        <a:lstStyle/>
        <a:p>
          <a:endParaRPr lang="ru-RU" sz="2000" b="1"/>
        </a:p>
      </dgm:t>
    </dgm:pt>
    <dgm:pt modelId="{3A0E17FF-B387-4EA3-AFAF-F9D63B4168CC}" type="sibTrans" cxnId="{10D415CB-D1A6-4E66-BEE0-71E398D63EB6}">
      <dgm:prSet/>
      <dgm:spPr/>
      <dgm:t>
        <a:bodyPr/>
        <a:lstStyle/>
        <a:p>
          <a:endParaRPr lang="ru-RU" sz="2000" b="1"/>
        </a:p>
      </dgm:t>
    </dgm:pt>
    <dgm:pt modelId="{3D7F3A8B-8302-4C0A-87D9-957E8B2941F1}">
      <dgm:prSet phldrT="[Текст]" custT="1"/>
      <dgm:spPr/>
      <dgm:t>
        <a:bodyPr/>
        <a:lstStyle/>
        <a:p>
          <a:r>
            <a:rPr lang="ru-RU" sz="2000" b="1" dirty="0" smtClean="0"/>
            <a:t>развитие навыков и способностей предпринимательской деятельности у студентов, аспирантов и работников университета</a:t>
          </a:r>
          <a:endParaRPr lang="ru-RU" sz="2000" b="1" dirty="0"/>
        </a:p>
      </dgm:t>
    </dgm:pt>
    <dgm:pt modelId="{B145FF21-AE05-4428-9EA2-C17BA86BD92E}" type="parTrans" cxnId="{3A592FD2-1DD0-4DA0-9726-7DB8A09F9891}">
      <dgm:prSet/>
      <dgm:spPr/>
      <dgm:t>
        <a:bodyPr/>
        <a:lstStyle/>
        <a:p>
          <a:endParaRPr lang="ru-RU" sz="2000" b="1"/>
        </a:p>
      </dgm:t>
    </dgm:pt>
    <dgm:pt modelId="{571F93C4-2C9E-4915-B4D3-F8ECAB7A53DF}" type="sibTrans" cxnId="{3A592FD2-1DD0-4DA0-9726-7DB8A09F9891}">
      <dgm:prSet/>
      <dgm:spPr/>
      <dgm:t>
        <a:bodyPr/>
        <a:lstStyle/>
        <a:p>
          <a:endParaRPr lang="ru-RU" sz="2000" b="1"/>
        </a:p>
      </dgm:t>
    </dgm:pt>
    <dgm:pt modelId="{57F765F6-7BDC-428A-987E-59508EA93984}">
      <dgm:prSet phldrT="[Текст]" custT="1"/>
      <dgm:spPr/>
      <dgm:t>
        <a:bodyPr/>
        <a:lstStyle/>
        <a:p>
          <a:r>
            <a:rPr lang="ru-RU" sz="4000" b="1" dirty="0" smtClean="0"/>
            <a:t>3 </a:t>
          </a:r>
          <a:endParaRPr lang="ru-RU" sz="4000" b="1" dirty="0"/>
        </a:p>
      </dgm:t>
    </dgm:pt>
    <dgm:pt modelId="{F80D4D9D-6658-47AB-8B94-FEA48288BC35}" type="parTrans" cxnId="{7B31E291-D0AF-4B3E-A7E2-6DCAEAE26262}">
      <dgm:prSet/>
      <dgm:spPr/>
      <dgm:t>
        <a:bodyPr/>
        <a:lstStyle/>
        <a:p>
          <a:endParaRPr lang="ru-RU" sz="2000" b="1"/>
        </a:p>
      </dgm:t>
    </dgm:pt>
    <dgm:pt modelId="{929018DA-5C75-4F2B-B28C-57A32D42384B}" type="sibTrans" cxnId="{7B31E291-D0AF-4B3E-A7E2-6DCAEAE26262}">
      <dgm:prSet/>
      <dgm:spPr/>
      <dgm:t>
        <a:bodyPr/>
        <a:lstStyle/>
        <a:p>
          <a:endParaRPr lang="ru-RU" sz="2000" b="1"/>
        </a:p>
      </dgm:t>
    </dgm:pt>
    <dgm:pt modelId="{6B9787B9-B9CB-4F5B-AB26-789349CC8DD1}">
      <dgm:prSet custT="1"/>
      <dgm:spPr/>
      <dgm:t>
        <a:bodyPr/>
        <a:lstStyle/>
        <a:p>
          <a:r>
            <a:rPr lang="ru-RU" sz="2000" b="1" dirty="0" smtClean="0"/>
            <a:t>организация проведения научных исследований                            и дальнейшей коммерциализации их результатов                         в соответствии с задачами стратегического развития университета</a:t>
          </a:r>
          <a:endParaRPr lang="ru-RU" sz="2000" b="1" dirty="0"/>
        </a:p>
      </dgm:t>
    </dgm:pt>
    <dgm:pt modelId="{712C98D8-EB10-4606-9F4F-C3F9F3CFBAD0}" type="parTrans" cxnId="{88C8BDF2-E1CD-4A3B-A5A6-DE4816709E6B}">
      <dgm:prSet/>
      <dgm:spPr/>
      <dgm:t>
        <a:bodyPr/>
        <a:lstStyle/>
        <a:p>
          <a:endParaRPr lang="ru-RU" sz="2000" b="1"/>
        </a:p>
      </dgm:t>
    </dgm:pt>
    <dgm:pt modelId="{3811F403-4D0E-446D-8B93-52108D5FBCE0}" type="sibTrans" cxnId="{88C8BDF2-E1CD-4A3B-A5A6-DE4816709E6B}">
      <dgm:prSet/>
      <dgm:spPr/>
      <dgm:t>
        <a:bodyPr/>
        <a:lstStyle/>
        <a:p>
          <a:endParaRPr lang="ru-RU" sz="2000" b="1"/>
        </a:p>
      </dgm:t>
    </dgm:pt>
    <dgm:pt modelId="{C746A39A-9760-4E8B-97D3-B38B46C36E63}" type="pres">
      <dgm:prSet presAssocID="{56116F45-8CC6-4BD4-AF0F-731BDDF398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3D705-BB22-4178-B48A-D34AABA20A5F}" type="pres">
      <dgm:prSet presAssocID="{0A8D3772-ADEF-457D-8835-F7A7D60BB620}" presName="composite" presStyleCnt="0"/>
      <dgm:spPr/>
    </dgm:pt>
    <dgm:pt modelId="{14C0323B-F23A-4508-A0EA-FC54143CF93F}" type="pres">
      <dgm:prSet presAssocID="{0A8D3772-ADEF-457D-8835-F7A7D60BB620}" presName="parentText" presStyleLbl="alignNode1" presStyleIdx="0" presStyleCnt="3" custLinFactNeighborY="39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F601C-54D8-41A3-8717-287823DB9504}" type="pres">
      <dgm:prSet presAssocID="{0A8D3772-ADEF-457D-8835-F7A7D60BB620}" presName="descendantText" presStyleLbl="alignAcc1" presStyleIdx="0" presStyleCnt="3" custLinFactNeighborY="6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97B1E-84D3-4B98-8CD0-F31255AAE362}" type="pres">
      <dgm:prSet presAssocID="{1268AEC1-6A17-4106-9250-1313E3750479}" presName="sp" presStyleCnt="0"/>
      <dgm:spPr/>
    </dgm:pt>
    <dgm:pt modelId="{0005BCC6-1F57-4EAC-ABCF-8A051101F014}" type="pres">
      <dgm:prSet presAssocID="{A65059A6-0B5A-4902-8159-8C9EE00190B2}" presName="composite" presStyleCnt="0"/>
      <dgm:spPr/>
    </dgm:pt>
    <dgm:pt modelId="{4ACA8109-39B4-417B-8312-EFDACE7C1729}" type="pres">
      <dgm:prSet presAssocID="{A65059A6-0B5A-4902-8159-8C9EE00190B2}" presName="parentText" presStyleLbl="alignNode1" presStyleIdx="1" presStyleCnt="3" custLinFactNeighborX="2355" custLinFactNeighborY="19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EFBE9-4E54-4ADC-BABA-AE9B9EF27135}" type="pres">
      <dgm:prSet presAssocID="{A65059A6-0B5A-4902-8159-8C9EE00190B2}" presName="descendantText" presStyleLbl="alignAcc1" presStyleIdx="1" presStyleCnt="3" custLinFactNeighborX="-985" custLinFactNeighborY="30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50A80-F4EA-466D-880D-4AD5DA283C56}" type="pres">
      <dgm:prSet presAssocID="{3A0E17FF-B387-4EA3-AFAF-F9D63B4168CC}" presName="sp" presStyleCnt="0"/>
      <dgm:spPr/>
    </dgm:pt>
    <dgm:pt modelId="{4D9EE368-A466-4E21-ACD5-520F45FD7FA4}" type="pres">
      <dgm:prSet presAssocID="{57F765F6-7BDC-428A-987E-59508EA93984}" presName="composite" presStyleCnt="0"/>
      <dgm:spPr/>
    </dgm:pt>
    <dgm:pt modelId="{E08CAA62-A42F-414F-8F30-C77589BCF03A}" type="pres">
      <dgm:prSet presAssocID="{57F765F6-7BDC-428A-987E-59508EA939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CD78-3217-4BB9-B1B3-5745551258B9}" type="pres">
      <dgm:prSet presAssocID="{57F765F6-7BDC-428A-987E-59508EA939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04869-78D3-4F7D-974F-193D9EB6A717}" type="presOf" srcId="{0A8D3772-ADEF-457D-8835-F7A7D60BB620}" destId="{14C0323B-F23A-4508-A0EA-FC54143CF93F}" srcOrd="0" destOrd="0" presId="urn:microsoft.com/office/officeart/2005/8/layout/chevron2"/>
    <dgm:cxn modelId="{88C8BDF2-E1CD-4A3B-A5A6-DE4816709E6B}" srcId="{57F765F6-7BDC-428A-987E-59508EA93984}" destId="{6B9787B9-B9CB-4F5B-AB26-789349CC8DD1}" srcOrd="0" destOrd="0" parTransId="{712C98D8-EB10-4606-9F4F-C3F9F3CFBAD0}" sibTransId="{3811F403-4D0E-446D-8B93-52108D5FBCE0}"/>
    <dgm:cxn modelId="{3A592FD2-1DD0-4DA0-9726-7DB8A09F9891}" srcId="{A65059A6-0B5A-4902-8159-8C9EE00190B2}" destId="{3D7F3A8B-8302-4C0A-87D9-957E8B2941F1}" srcOrd="0" destOrd="0" parTransId="{B145FF21-AE05-4428-9EA2-C17BA86BD92E}" sibTransId="{571F93C4-2C9E-4915-B4D3-F8ECAB7A53DF}"/>
    <dgm:cxn modelId="{BC63155F-B76D-434C-977D-0B75953F7271}" srcId="{56116F45-8CC6-4BD4-AF0F-731BDDF398DA}" destId="{0A8D3772-ADEF-457D-8835-F7A7D60BB620}" srcOrd="0" destOrd="0" parTransId="{38ADD94A-6B1A-4DBC-AE68-F59DEACE36FC}" sibTransId="{1268AEC1-6A17-4106-9250-1313E3750479}"/>
    <dgm:cxn modelId="{10D415CB-D1A6-4E66-BEE0-71E398D63EB6}" srcId="{56116F45-8CC6-4BD4-AF0F-731BDDF398DA}" destId="{A65059A6-0B5A-4902-8159-8C9EE00190B2}" srcOrd="1" destOrd="0" parTransId="{BF9CA584-B79B-4335-9A52-DBA1E7C89283}" sibTransId="{3A0E17FF-B387-4EA3-AFAF-F9D63B4168CC}"/>
    <dgm:cxn modelId="{02A28C7B-57F8-480A-B862-14DF46E596F6}" type="presOf" srcId="{A65059A6-0B5A-4902-8159-8C9EE00190B2}" destId="{4ACA8109-39B4-417B-8312-EFDACE7C1729}" srcOrd="0" destOrd="0" presId="urn:microsoft.com/office/officeart/2005/8/layout/chevron2"/>
    <dgm:cxn modelId="{7B31E291-D0AF-4B3E-A7E2-6DCAEAE26262}" srcId="{56116F45-8CC6-4BD4-AF0F-731BDDF398DA}" destId="{57F765F6-7BDC-428A-987E-59508EA93984}" srcOrd="2" destOrd="0" parTransId="{F80D4D9D-6658-47AB-8B94-FEA48288BC35}" sibTransId="{929018DA-5C75-4F2B-B28C-57A32D42384B}"/>
    <dgm:cxn modelId="{4DE10F1A-95D9-47AC-81E1-CF14A788A401}" type="presOf" srcId="{6B9787B9-B9CB-4F5B-AB26-789349CC8DD1}" destId="{0D80CD78-3217-4BB9-B1B3-5745551258B9}" srcOrd="0" destOrd="0" presId="urn:microsoft.com/office/officeart/2005/8/layout/chevron2"/>
    <dgm:cxn modelId="{7A161E86-E991-4DA2-BA82-B778CB722226}" srcId="{0A8D3772-ADEF-457D-8835-F7A7D60BB620}" destId="{8C70B5AC-6D13-429B-B400-C91B1B231DAF}" srcOrd="0" destOrd="0" parTransId="{636A1C18-1ACB-4616-B91A-B94E205CE1FD}" sibTransId="{98FCFCFC-2BBE-4A4D-BA1C-0691AB0B6CC8}"/>
    <dgm:cxn modelId="{B96337AE-2B21-4B0D-B1D2-3C85E6D195E6}" type="presOf" srcId="{56116F45-8CC6-4BD4-AF0F-731BDDF398DA}" destId="{C746A39A-9760-4E8B-97D3-B38B46C36E63}" srcOrd="0" destOrd="0" presId="urn:microsoft.com/office/officeart/2005/8/layout/chevron2"/>
    <dgm:cxn modelId="{FE81D51D-AC55-4BF5-9D12-DB548A5A85B1}" type="presOf" srcId="{8C70B5AC-6D13-429B-B400-C91B1B231DAF}" destId="{DDAF601C-54D8-41A3-8717-287823DB9504}" srcOrd="0" destOrd="0" presId="urn:microsoft.com/office/officeart/2005/8/layout/chevron2"/>
    <dgm:cxn modelId="{E2DB432F-8187-495D-B99D-143679DEE39E}" type="presOf" srcId="{3D7F3A8B-8302-4C0A-87D9-957E8B2941F1}" destId="{D78EFBE9-4E54-4ADC-BABA-AE9B9EF27135}" srcOrd="0" destOrd="0" presId="urn:microsoft.com/office/officeart/2005/8/layout/chevron2"/>
    <dgm:cxn modelId="{FC471172-9E23-4678-B226-2D907847F54E}" type="presOf" srcId="{57F765F6-7BDC-428A-987E-59508EA93984}" destId="{E08CAA62-A42F-414F-8F30-C77589BCF03A}" srcOrd="0" destOrd="0" presId="urn:microsoft.com/office/officeart/2005/8/layout/chevron2"/>
    <dgm:cxn modelId="{D7F4E870-47FC-4F5C-9716-6A1BF6798F8D}" type="presParOf" srcId="{C746A39A-9760-4E8B-97D3-B38B46C36E63}" destId="{A8C3D705-BB22-4178-B48A-D34AABA20A5F}" srcOrd="0" destOrd="0" presId="urn:microsoft.com/office/officeart/2005/8/layout/chevron2"/>
    <dgm:cxn modelId="{CD1D8EE8-213B-4EAF-8788-ADA34CFF42C7}" type="presParOf" srcId="{A8C3D705-BB22-4178-B48A-D34AABA20A5F}" destId="{14C0323B-F23A-4508-A0EA-FC54143CF93F}" srcOrd="0" destOrd="0" presId="urn:microsoft.com/office/officeart/2005/8/layout/chevron2"/>
    <dgm:cxn modelId="{14812C52-ABBC-44B3-B0DD-966CDA5D487D}" type="presParOf" srcId="{A8C3D705-BB22-4178-B48A-D34AABA20A5F}" destId="{DDAF601C-54D8-41A3-8717-287823DB9504}" srcOrd="1" destOrd="0" presId="urn:microsoft.com/office/officeart/2005/8/layout/chevron2"/>
    <dgm:cxn modelId="{3EF3F774-B529-4E3C-9847-51EA134F86DA}" type="presParOf" srcId="{C746A39A-9760-4E8B-97D3-B38B46C36E63}" destId="{B7F97B1E-84D3-4B98-8CD0-F31255AAE362}" srcOrd="1" destOrd="0" presId="urn:microsoft.com/office/officeart/2005/8/layout/chevron2"/>
    <dgm:cxn modelId="{3CE95F4E-A113-4293-BDC6-9727156FF57D}" type="presParOf" srcId="{C746A39A-9760-4E8B-97D3-B38B46C36E63}" destId="{0005BCC6-1F57-4EAC-ABCF-8A051101F014}" srcOrd="2" destOrd="0" presId="urn:microsoft.com/office/officeart/2005/8/layout/chevron2"/>
    <dgm:cxn modelId="{8DF343EB-143A-4418-84AA-D62F49C2A8C1}" type="presParOf" srcId="{0005BCC6-1F57-4EAC-ABCF-8A051101F014}" destId="{4ACA8109-39B4-417B-8312-EFDACE7C1729}" srcOrd="0" destOrd="0" presId="urn:microsoft.com/office/officeart/2005/8/layout/chevron2"/>
    <dgm:cxn modelId="{42AB3CBD-3C84-4877-9625-A09246A549AB}" type="presParOf" srcId="{0005BCC6-1F57-4EAC-ABCF-8A051101F014}" destId="{D78EFBE9-4E54-4ADC-BABA-AE9B9EF27135}" srcOrd="1" destOrd="0" presId="urn:microsoft.com/office/officeart/2005/8/layout/chevron2"/>
    <dgm:cxn modelId="{7335BA65-CDFB-45EC-92C2-02FF2AAFF934}" type="presParOf" srcId="{C746A39A-9760-4E8B-97D3-B38B46C36E63}" destId="{2E950A80-F4EA-466D-880D-4AD5DA283C56}" srcOrd="3" destOrd="0" presId="urn:microsoft.com/office/officeart/2005/8/layout/chevron2"/>
    <dgm:cxn modelId="{C0ADB975-7291-4823-A169-AAAB4320B2BD}" type="presParOf" srcId="{C746A39A-9760-4E8B-97D3-B38B46C36E63}" destId="{4D9EE368-A466-4E21-ACD5-520F45FD7FA4}" srcOrd="4" destOrd="0" presId="urn:microsoft.com/office/officeart/2005/8/layout/chevron2"/>
    <dgm:cxn modelId="{DC092602-DCA4-4682-A4FD-C9E61861BF3E}" type="presParOf" srcId="{4D9EE368-A466-4E21-ACD5-520F45FD7FA4}" destId="{E08CAA62-A42F-414F-8F30-C77589BCF03A}" srcOrd="0" destOrd="0" presId="urn:microsoft.com/office/officeart/2005/8/layout/chevron2"/>
    <dgm:cxn modelId="{B13C5193-341E-4B0F-9EB3-503E0699C403}" type="presParOf" srcId="{4D9EE368-A466-4E21-ACD5-520F45FD7FA4}" destId="{0D80CD78-3217-4BB9-B1B3-5745551258B9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B7425-FE5D-4A7D-A57E-3AFB916B63C0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CA605753-AE65-4AC2-95E6-D3D1F04354C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Генерация идеи</a:t>
          </a:r>
          <a:endParaRPr lang="ru-RU" sz="2000" b="1" dirty="0">
            <a:solidFill>
              <a:schemeClr val="tx1"/>
            </a:solidFill>
          </a:endParaRPr>
        </a:p>
      </dgm:t>
    </dgm:pt>
    <dgm:pt modelId="{4CC1D716-DF6B-4D73-8643-B6398BE48D37}" type="parTrans" cxnId="{E149AE6F-4812-4A09-A96D-972BCD30D2D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1543DDC-95A7-493C-B22A-908BDBC35C33}" type="sibTrans" cxnId="{E149AE6F-4812-4A09-A96D-972BCD30D2D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0B7754A-E672-430A-B8A4-1092D9E80BF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Инновационный проект</a:t>
          </a:r>
          <a:endParaRPr lang="ru-RU" sz="2000" b="1" dirty="0">
            <a:solidFill>
              <a:schemeClr val="tx1"/>
            </a:solidFill>
          </a:endParaRPr>
        </a:p>
      </dgm:t>
    </dgm:pt>
    <dgm:pt modelId="{11F5A7E6-BB14-40F8-BEC4-366CEA8C9BCB}" type="parTrans" cxnId="{44056594-F11A-41EE-BA37-BE3775F1244C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C916C09-C2FA-4145-9DD6-B020EECD9DE5}" type="sibTrans" cxnId="{44056594-F11A-41EE-BA37-BE3775F1244C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401202D-0051-4766-96C9-562087CFA3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МИП</a:t>
          </a:r>
          <a:endParaRPr lang="ru-RU" sz="2000" b="1" dirty="0">
            <a:solidFill>
              <a:schemeClr val="tx1"/>
            </a:solidFill>
          </a:endParaRPr>
        </a:p>
      </dgm:t>
    </dgm:pt>
    <dgm:pt modelId="{F3C54F8E-D969-40EF-AF20-710230CDDC40}" type="parTrans" cxnId="{C1ADF099-BCEC-45D7-9BB2-4E5A1F20A360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92F7BEEF-543E-4F81-BA06-1A2DF40BA42F}" type="sibTrans" cxnId="{C1ADF099-BCEC-45D7-9BB2-4E5A1F20A360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7C8FC6E7-CE0C-4DE1-BE04-792F9DDE84C1}" type="pres">
      <dgm:prSet presAssocID="{0BFB7425-FE5D-4A7D-A57E-3AFB916B63C0}" presName="Name0" presStyleCnt="0">
        <dgm:presLayoutVars>
          <dgm:dir/>
          <dgm:animLvl val="lvl"/>
          <dgm:resizeHandles val="exact"/>
        </dgm:presLayoutVars>
      </dgm:prSet>
      <dgm:spPr/>
    </dgm:pt>
    <dgm:pt modelId="{40ED22A5-4333-4724-AF76-B26DB1D9E710}" type="pres">
      <dgm:prSet presAssocID="{CA605753-AE65-4AC2-95E6-D3D1F04354C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405EE-B2C4-4117-BCD0-1F4F7BD57D4D}" type="pres">
      <dgm:prSet presAssocID="{11543DDC-95A7-493C-B22A-908BDBC35C33}" presName="parTxOnlySpace" presStyleCnt="0"/>
      <dgm:spPr/>
    </dgm:pt>
    <dgm:pt modelId="{E6357EF4-65E7-4E8F-96E9-DC784C0E7523}" type="pres">
      <dgm:prSet presAssocID="{D0B7754A-E672-430A-B8A4-1092D9E80BFF}" presName="parTxOnly" presStyleLbl="node1" presStyleIdx="1" presStyleCnt="3" custScaleX="128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F009-40AF-4524-8A4B-30D2713C94A1}" type="pres">
      <dgm:prSet presAssocID="{3C916C09-C2FA-4145-9DD6-B020EECD9DE5}" presName="parTxOnlySpace" presStyleCnt="0"/>
      <dgm:spPr/>
    </dgm:pt>
    <dgm:pt modelId="{E37E8A31-FEDB-43B0-9284-28B263927A90}" type="pres">
      <dgm:prSet presAssocID="{4401202D-0051-4766-96C9-562087CFA3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DF099-BCEC-45D7-9BB2-4E5A1F20A360}" srcId="{0BFB7425-FE5D-4A7D-A57E-3AFB916B63C0}" destId="{4401202D-0051-4766-96C9-562087CFA388}" srcOrd="2" destOrd="0" parTransId="{F3C54F8E-D969-40EF-AF20-710230CDDC40}" sibTransId="{92F7BEEF-543E-4F81-BA06-1A2DF40BA42F}"/>
    <dgm:cxn modelId="{E149AE6F-4812-4A09-A96D-972BCD30D2DD}" srcId="{0BFB7425-FE5D-4A7D-A57E-3AFB916B63C0}" destId="{CA605753-AE65-4AC2-95E6-D3D1F04354CE}" srcOrd="0" destOrd="0" parTransId="{4CC1D716-DF6B-4D73-8643-B6398BE48D37}" sibTransId="{11543DDC-95A7-493C-B22A-908BDBC35C33}"/>
    <dgm:cxn modelId="{E53929FA-B4B4-4622-ACB9-56D857A2F77F}" type="presOf" srcId="{D0B7754A-E672-430A-B8A4-1092D9E80BFF}" destId="{E6357EF4-65E7-4E8F-96E9-DC784C0E7523}" srcOrd="0" destOrd="0" presId="urn:microsoft.com/office/officeart/2005/8/layout/chevron1"/>
    <dgm:cxn modelId="{44056594-F11A-41EE-BA37-BE3775F1244C}" srcId="{0BFB7425-FE5D-4A7D-A57E-3AFB916B63C0}" destId="{D0B7754A-E672-430A-B8A4-1092D9E80BFF}" srcOrd="1" destOrd="0" parTransId="{11F5A7E6-BB14-40F8-BEC4-366CEA8C9BCB}" sibTransId="{3C916C09-C2FA-4145-9DD6-B020EECD9DE5}"/>
    <dgm:cxn modelId="{AE485C03-D75A-4B66-8201-9F076451EE93}" type="presOf" srcId="{4401202D-0051-4766-96C9-562087CFA388}" destId="{E37E8A31-FEDB-43B0-9284-28B263927A90}" srcOrd="0" destOrd="0" presId="urn:microsoft.com/office/officeart/2005/8/layout/chevron1"/>
    <dgm:cxn modelId="{9596C25C-6FB5-4334-AF8A-DFBC8D3A8A03}" type="presOf" srcId="{0BFB7425-FE5D-4A7D-A57E-3AFB916B63C0}" destId="{7C8FC6E7-CE0C-4DE1-BE04-792F9DDE84C1}" srcOrd="0" destOrd="0" presId="urn:microsoft.com/office/officeart/2005/8/layout/chevron1"/>
    <dgm:cxn modelId="{D9EC7370-C020-4B44-97A2-8480CC07C702}" type="presOf" srcId="{CA605753-AE65-4AC2-95E6-D3D1F04354CE}" destId="{40ED22A5-4333-4724-AF76-B26DB1D9E710}" srcOrd="0" destOrd="0" presId="urn:microsoft.com/office/officeart/2005/8/layout/chevron1"/>
    <dgm:cxn modelId="{7A8E6408-5E75-42F8-9CC3-D7A6E504B549}" type="presParOf" srcId="{7C8FC6E7-CE0C-4DE1-BE04-792F9DDE84C1}" destId="{40ED22A5-4333-4724-AF76-B26DB1D9E710}" srcOrd="0" destOrd="0" presId="urn:microsoft.com/office/officeart/2005/8/layout/chevron1"/>
    <dgm:cxn modelId="{11D45C20-EDB2-4E87-AFB8-D2542399E0A8}" type="presParOf" srcId="{7C8FC6E7-CE0C-4DE1-BE04-792F9DDE84C1}" destId="{399405EE-B2C4-4117-BCD0-1F4F7BD57D4D}" srcOrd="1" destOrd="0" presId="urn:microsoft.com/office/officeart/2005/8/layout/chevron1"/>
    <dgm:cxn modelId="{DEDF1959-9902-45AA-8A02-532DEAD2975B}" type="presParOf" srcId="{7C8FC6E7-CE0C-4DE1-BE04-792F9DDE84C1}" destId="{E6357EF4-65E7-4E8F-96E9-DC784C0E7523}" srcOrd="2" destOrd="0" presId="urn:microsoft.com/office/officeart/2005/8/layout/chevron1"/>
    <dgm:cxn modelId="{25102163-D320-4FD6-99FA-0AF77B928739}" type="presParOf" srcId="{7C8FC6E7-CE0C-4DE1-BE04-792F9DDE84C1}" destId="{182DF009-40AF-4524-8A4B-30D2713C94A1}" srcOrd="3" destOrd="0" presId="urn:microsoft.com/office/officeart/2005/8/layout/chevron1"/>
    <dgm:cxn modelId="{F58A2A78-0441-48C2-A5AF-AA2128E9AC81}" type="presParOf" srcId="{7C8FC6E7-CE0C-4DE1-BE04-792F9DDE84C1}" destId="{E37E8A31-FEDB-43B0-9284-28B263927A90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51689-C9F1-4C99-878F-B09326F14C8B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0681DF2C-FB30-4B96-A6A3-207B3BD920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Маркетинг идей</a:t>
          </a:r>
          <a:endParaRPr lang="ru-RU" sz="2400" b="1" dirty="0">
            <a:solidFill>
              <a:schemeClr val="tx1"/>
            </a:solidFill>
          </a:endParaRPr>
        </a:p>
      </dgm:t>
    </dgm:pt>
    <dgm:pt modelId="{3883B9D9-F601-4A74-AD29-2E233F5BBDB6}" type="parTrans" cxnId="{54B0FE8A-2A1B-4FC2-93F3-8AFE9E22F42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AA5C471-80CC-48C4-9BAF-F02B70663CA4}" type="sibTrans" cxnId="{54B0FE8A-2A1B-4FC2-93F3-8AFE9E22F42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F94C718-30A8-47C3-9253-B09FAE95055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Проработка проектов</a:t>
          </a:r>
          <a:endParaRPr lang="ru-RU" sz="2400" b="1" dirty="0">
            <a:solidFill>
              <a:schemeClr val="tx1"/>
            </a:solidFill>
          </a:endParaRPr>
        </a:p>
      </dgm:t>
    </dgm:pt>
    <dgm:pt modelId="{6B33AD7E-8E3F-4B51-ACA8-37B2E4A24FEB}" type="parTrans" cxnId="{512A32E3-FA2E-4710-850E-3406F5C5C8A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3BDC9EE-2983-4693-8051-699070496A03}" type="sibTrans" cxnId="{512A32E3-FA2E-4710-850E-3406F5C5C8A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C72E3D7-B0D1-4CCB-8B93-A4797AB2DD5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Формирование бизнес-проекта</a:t>
          </a:r>
          <a:endParaRPr lang="ru-RU" sz="2400" b="1" dirty="0">
            <a:solidFill>
              <a:schemeClr val="tx1"/>
            </a:solidFill>
          </a:endParaRPr>
        </a:p>
      </dgm:t>
    </dgm:pt>
    <dgm:pt modelId="{6C8E0982-30C6-469E-90FA-ED1D5483649F}" type="parTrans" cxnId="{065DF679-8B3C-4B6B-86F5-FB60D94A466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14ED00C-401F-4C1A-96C5-A672D0104EF6}" type="sibTrans" cxnId="{065DF679-8B3C-4B6B-86F5-FB60D94A466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9C625FA-891E-49D9-9695-CB0B6B99B3C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Старт-ап</a:t>
          </a:r>
          <a:endParaRPr lang="ru-RU" sz="2400" b="1" dirty="0">
            <a:solidFill>
              <a:schemeClr val="tx1"/>
            </a:solidFill>
          </a:endParaRPr>
        </a:p>
      </dgm:t>
    </dgm:pt>
    <dgm:pt modelId="{BF161E07-5A71-4D02-AFEC-457C9091DEE2}" type="parTrans" cxnId="{93DB62DA-1572-4D1F-A1BD-516D5EC0FF5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0A19D91-A9C1-4B0D-9E50-8067EA1540D8}" type="sibTrans" cxnId="{93DB62DA-1572-4D1F-A1BD-516D5EC0FF5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E38895B-3F6A-451D-AFCF-5774FB85EB28}" type="pres">
      <dgm:prSet presAssocID="{9A951689-C9F1-4C99-878F-B09326F14C8B}" presName="CompostProcess" presStyleCnt="0">
        <dgm:presLayoutVars>
          <dgm:dir/>
          <dgm:resizeHandles val="exact"/>
        </dgm:presLayoutVars>
      </dgm:prSet>
      <dgm:spPr/>
    </dgm:pt>
    <dgm:pt modelId="{CCE4DF6B-D8E1-4081-83A9-A9E4A133C47B}" type="pres">
      <dgm:prSet presAssocID="{9A951689-C9F1-4C99-878F-B09326F14C8B}" presName="arrow" presStyleLbl="bgShp" presStyleIdx="0" presStyleCnt="1"/>
      <dgm:spPr/>
    </dgm:pt>
    <dgm:pt modelId="{B7C231FC-FE47-4304-9EB4-365F37CE85EC}" type="pres">
      <dgm:prSet presAssocID="{9A951689-C9F1-4C99-878F-B09326F14C8B}" presName="linearProcess" presStyleCnt="0"/>
      <dgm:spPr/>
    </dgm:pt>
    <dgm:pt modelId="{0CA8BB86-41B2-44A1-9532-B3338FA21707}" type="pres">
      <dgm:prSet presAssocID="{0681DF2C-FB30-4B96-A6A3-207B3BD92007}" presName="textNode" presStyleLbl="node1" presStyleIdx="0" presStyleCnt="4" custScaleX="105878" custLinFactNeighborX="-1432" custLinFactNeighborY="-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A4E78-C8B8-412E-9E0E-48D7345438E9}" type="pres">
      <dgm:prSet presAssocID="{0AA5C471-80CC-48C4-9BAF-F02B70663CA4}" presName="sibTrans" presStyleCnt="0"/>
      <dgm:spPr/>
    </dgm:pt>
    <dgm:pt modelId="{FFAE53FC-39A1-493F-8DA2-B3DDA48E5FE5}" type="pres">
      <dgm:prSet presAssocID="{8F94C718-30A8-47C3-9253-B09FAE950554}" presName="textNode" presStyleLbl="node1" presStyleIdx="1" presStyleCnt="4" custScaleX="11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B285A-76B2-440A-8A91-F59649609076}" type="pres">
      <dgm:prSet presAssocID="{C3BDC9EE-2983-4693-8051-699070496A03}" presName="sibTrans" presStyleCnt="0"/>
      <dgm:spPr/>
    </dgm:pt>
    <dgm:pt modelId="{A0E78F92-9391-4CC0-917B-F398047EE301}" type="pres">
      <dgm:prSet presAssocID="{FC72E3D7-B0D1-4CCB-8B93-A4797AB2DD50}" presName="textNode" presStyleLbl="node1" presStyleIdx="2" presStyleCnt="4" custScaleX="138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BCFC4-0524-47A1-AD08-73891F051475}" type="pres">
      <dgm:prSet presAssocID="{B14ED00C-401F-4C1A-96C5-A672D0104EF6}" presName="sibTrans" presStyleCnt="0"/>
      <dgm:spPr/>
    </dgm:pt>
    <dgm:pt modelId="{D8C06A6E-A099-4186-B3E7-A0610968ED44}" type="pres">
      <dgm:prSet presAssocID="{19C625FA-891E-49D9-9695-CB0B6B99B3C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0B8303-C0D0-40B9-9010-581E3AE37A3F}" type="presOf" srcId="{9A951689-C9F1-4C99-878F-B09326F14C8B}" destId="{FE38895B-3F6A-451D-AFCF-5774FB85EB28}" srcOrd="0" destOrd="0" presId="urn:microsoft.com/office/officeart/2005/8/layout/hProcess9"/>
    <dgm:cxn modelId="{2A12757F-271E-4E44-B5B5-EF001AEFF105}" type="presOf" srcId="{8F94C718-30A8-47C3-9253-B09FAE950554}" destId="{FFAE53FC-39A1-493F-8DA2-B3DDA48E5FE5}" srcOrd="0" destOrd="0" presId="urn:microsoft.com/office/officeart/2005/8/layout/hProcess9"/>
    <dgm:cxn modelId="{CADE8FF5-9B6E-41A1-894C-08DB44B766C2}" type="presOf" srcId="{0681DF2C-FB30-4B96-A6A3-207B3BD92007}" destId="{0CA8BB86-41B2-44A1-9532-B3338FA21707}" srcOrd="0" destOrd="0" presId="urn:microsoft.com/office/officeart/2005/8/layout/hProcess9"/>
    <dgm:cxn modelId="{93DB62DA-1572-4D1F-A1BD-516D5EC0FF53}" srcId="{9A951689-C9F1-4C99-878F-B09326F14C8B}" destId="{19C625FA-891E-49D9-9695-CB0B6B99B3CA}" srcOrd="3" destOrd="0" parTransId="{BF161E07-5A71-4D02-AFEC-457C9091DEE2}" sibTransId="{C0A19D91-A9C1-4B0D-9E50-8067EA1540D8}"/>
    <dgm:cxn modelId="{54B0FE8A-2A1B-4FC2-93F3-8AFE9E22F420}" srcId="{9A951689-C9F1-4C99-878F-B09326F14C8B}" destId="{0681DF2C-FB30-4B96-A6A3-207B3BD92007}" srcOrd="0" destOrd="0" parTransId="{3883B9D9-F601-4A74-AD29-2E233F5BBDB6}" sibTransId="{0AA5C471-80CC-48C4-9BAF-F02B70663CA4}"/>
    <dgm:cxn modelId="{AC035130-8F8F-4F3F-85AF-1209388A47D9}" type="presOf" srcId="{19C625FA-891E-49D9-9695-CB0B6B99B3CA}" destId="{D8C06A6E-A099-4186-B3E7-A0610968ED44}" srcOrd="0" destOrd="0" presId="urn:microsoft.com/office/officeart/2005/8/layout/hProcess9"/>
    <dgm:cxn modelId="{065DF679-8B3C-4B6B-86F5-FB60D94A4664}" srcId="{9A951689-C9F1-4C99-878F-B09326F14C8B}" destId="{FC72E3D7-B0D1-4CCB-8B93-A4797AB2DD50}" srcOrd="2" destOrd="0" parTransId="{6C8E0982-30C6-469E-90FA-ED1D5483649F}" sibTransId="{B14ED00C-401F-4C1A-96C5-A672D0104EF6}"/>
    <dgm:cxn modelId="{727FB35A-3225-4D3A-A939-75AE44502809}" type="presOf" srcId="{FC72E3D7-B0D1-4CCB-8B93-A4797AB2DD50}" destId="{A0E78F92-9391-4CC0-917B-F398047EE301}" srcOrd="0" destOrd="0" presId="urn:microsoft.com/office/officeart/2005/8/layout/hProcess9"/>
    <dgm:cxn modelId="{512A32E3-FA2E-4710-850E-3406F5C5C8A6}" srcId="{9A951689-C9F1-4C99-878F-B09326F14C8B}" destId="{8F94C718-30A8-47C3-9253-B09FAE950554}" srcOrd="1" destOrd="0" parTransId="{6B33AD7E-8E3F-4B51-ACA8-37B2E4A24FEB}" sibTransId="{C3BDC9EE-2983-4693-8051-699070496A03}"/>
    <dgm:cxn modelId="{EBCCBB43-EF1F-4F3B-B8EA-394AB2083CC0}" type="presParOf" srcId="{FE38895B-3F6A-451D-AFCF-5774FB85EB28}" destId="{CCE4DF6B-D8E1-4081-83A9-A9E4A133C47B}" srcOrd="0" destOrd="0" presId="urn:microsoft.com/office/officeart/2005/8/layout/hProcess9"/>
    <dgm:cxn modelId="{23B43EBA-73FA-4394-BE7A-C12172FC6AFD}" type="presParOf" srcId="{FE38895B-3F6A-451D-AFCF-5774FB85EB28}" destId="{B7C231FC-FE47-4304-9EB4-365F37CE85EC}" srcOrd="1" destOrd="0" presId="urn:microsoft.com/office/officeart/2005/8/layout/hProcess9"/>
    <dgm:cxn modelId="{A5192411-6294-48D3-903F-22C0DC887C69}" type="presParOf" srcId="{B7C231FC-FE47-4304-9EB4-365F37CE85EC}" destId="{0CA8BB86-41B2-44A1-9532-B3338FA21707}" srcOrd="0" destOrd="0" presId="urn:microsoft.com/office/officeart/2005/8/layout/hProcess9"/>
    <dgm:cxn modelId="{41B1D440-6824-4832-BBE3-1763B02E1DFA}" type="presParOf" srcId="{B7C231FC-FE47-4304-9EB4-365F37CE85EC}" destId="{28EA4E78-C8B8-412E-9E0E-48D7345438E9}" srcOrd="1" destOrd="0" presId="urn:microsoft.com/office/officeart/2005/8/layout/hProcess9"/>
    <dgm:cxn modelId="{EA1415EA-0BA1-49A1-989D-1B80E3928AF4}" type="presParOf" srcId="{B7C231FC-FE47-4304-9EB4-365F37CE85EC}" destId="{FFAE53FC-39A1-493F-8DA2-B3DDA48E5FE5}" srcOrd="2" destOrd="0" presId="urn:microsoft.com/office/officeart/2005/8/layout/hProcess9"/>
    <dgm:cxn modelId="{E12D0073-AAF8-4B17-97BB-D867E5740D75}" type="presParOf" srcId="{B7C231FC-FE47-4304-9EB4-365F37CE85EC}" destId="{0B1B285A-76B2-440A-8A91-F59649609076}" srcOrd="3" destOrd="0" presId="urn:microsoft.com/office/officeart/2005/8/layout/hProcess9"/>
    <dgm:cxn modelId="{5D6B9F3C-9AAA-4716-8F67-7BD5C77F70D8}" type="presParOf" srcId="{B7C231FC-FE47-4304-9EB4-365F37CE85EC}" destId="{A0E78F92-9391-4CC0-917B-F398047EE301}" srcOrd="4" destOrd="0" presId="urn:microsoft.com/office/officeart/2005/8/layout/hProcess9"/>
    <dgm:cxn modelId="{4808B356-8F0A-43F2-85F9-410847E86F5C}" type="presParOf" srcId="{B7C231FC-FE47-4304-9EB4-365F37CE85EC}" destId="{186BCFC4-0524-47A1-AD08-73891F051475}" srcOrd="5" destOrd="0" presId="urn:microsoft.com/office/officeart/2005/8/layout/hProcess9"/>
    <dgm:cxn modelId="{0D9B81F7-2C3F-47E6-98E1-907B4A319C92}" type="presParOf" srcId="{B7C231FC-FE47-4304-9EB4-365F37CE85EC}" destId="{D8C06A6E-A099-4186-B3E7-A0610968ED44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94797-6CFD-4284-8416-B45DBA6B3941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136D-29C5-47A8-BB7A-B6804DC85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E4B5D-2A50-4066-BD5C-F706616B37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13A3E-68E3-4161-A3F7-C1746F301C8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0E09-7FD0-470F-AD7E-4B2771452D5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1AD0-C7E0-4873-BC20-898622182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235745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МОЛОДЕЖНАЯ </a:t>
            </a:r>
            <a:b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НАУКА БГТУ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30933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000372"/>
            <a:ext cx="4643470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Сделай правильный бросок и начни зарабатывать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 своих знаниях!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подготовить серию статей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800" b="1" dirty="0" smtClean="0"/>
              <a:t>Определение тематики направления</a:t>
            </a:r>
            <a:r>
              <a:rPr lang="ru-RU" sz="1800" dirty="0" smtClean="0"/>
              <a:t>. Постановка проблемы, которая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требует решения.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/>
              <a:t>2.Проведение обзора статей </a:t>
            </a:r>
            <a:r>
              <a:rPr lang="ru-RU" sz="1800" dirty="0" smtClean="0"/>
              <a:t>(книг, монографий), написанных по схожим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тематикам.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3. </a:t>
            </a:r>
            <a:r>
              <a:rPr lang="ru-RU" sz="1800" b="1" dirty="0" smtClean="0"/>
              <a:t>Формирование своего собственного взгляда </a:t>
            </a:r>
            <a:r>
              <a:rPr lang="ru-RU" sz="1800" dirty="0" smtClean="0"/>
              <a:t>на решение проблемы с учетом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изученного материала.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4. </a:t>
            </a:r>
            <a:r>
              <a:rPr lang="ru-RU" sz="1800" b="1" dirty="0" smtClean="0"/>
              <a:t>Оформлени</a:t>
            </a:r>
            <a:r>
              <a:rPr lang="ru-RU" sz="1800" dirty="0" smtClean="0"/>
              <a:t>е своей позиции (точки зрения на решение проблемы) в виде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/>
              <a:t>статьи. Публикация в сборнике</a:t>
            </a:r>
            <a:r>
              <a:rPr lang="ru-RU" sz="18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5. </a:t>
            </a:r>
            <a:r>
              <a:rPr lang="ru-RU" sz="1800" b="1" dirty="0" smtClean="0"/>
              <a:t>Проведение обзора методов</a:t>
            </a:r>
            <a:r>
              <a:rPr lang="ru-RU" sz="1800" dirty="0" smtClean="0"/>
              <a:t>, которые использовались для решения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аналогичной проблемы в изучаемой вами отрасли, либо в других отраслях.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6. </a:t>
            </a:r>
            <a:r>
              <a:rPr lang="ru-RU" sz="1800" b="1" dirty="0" smtClean="0"/>
              <a:t>Применение выявленных методов для решения поставленной проблемы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(применением математического аппарата)… </a:t>
            </a:r>
            <a:r>
              <a:rPr lang="ru-RU" sz="1800" b="1" dirty="0" smtClean="0"/>
              <a:t>Описание применения методов в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виде статьи. </a:t>
            </a:r>
            <a:endParaRPr lang="ru-RU" sz="18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7. </a:t>
            </a:r>
            <a:r>
              <a:rPr lang="ru-RU" sz="1800" b="1" dirty="0" smtClean="0"/>
              <a:t>Получение результатов работы </a:t>
            </a:r>
            <a:r>
              <a:rPr lang="ru-RU" sz="1800" dirty="0" smtClean="0"/>
              <a:t>(снижение трудоемкости, повышение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эффективности). Оформление результатов работы в виде статьи. </a:t>
            </a:r>
            <a:r>
              <a:rPr lang="ru-RU" sz="1800" b="1" dirty="0" smtClean="0"/>
              <a:t>Публикация в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/>
              <a:t>сборнике.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такое конкурс «УМНИК»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00108"/>
            <a:ext cx="650085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Наука + коммерциализация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12592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Подготовка проекта.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Выступление с проектом (отборочный тур, финальный тур).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Победа в конкурсе.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600" dirty="0" smtClean="0"/>
              <a:t>Оформление договора на получение гранта в размере 400 тысяч рублей на два года.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Направления конкурса: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600" b="1" dirty="0" smtClean="0"/>
          </a:p>
          <a:p>
            <a:r>
              <a:rPr lang="ru-RU" sz="1600" dirty="0"/>
              <a:t>Н1 – Информационные технологии;</a:t>
            </a:r>
          </a:p>
          <a:p>
            <a:r>
              <a:rPr lang="ru-RU" sz="1600" dirty="0"/>
              <a:t>Н2 – Медицина будущего;</a:t>
            </a:r>
          </a:p>
          <a:p>
            <a:r>
              <a:rPr lang="ru-RU" sz="1600" dirty="0"/>
              <a:t>Н3 – Современные материалы и технологии их создания;</a:t>
            </a:r>
          </a:p>
          <a:p>
            <a:r>
              <a:rPr lang="ru-RU" sz="1600" dirty="0"/>
              <a:t>Н4 – Новые приборы и аппаратные комплексы;</a:t>
            </a:r>
          </a:p>
          <a:p>
            <a:r>
              <a:rPr lang="ru-RU" sz="1600" dirty="0"/>
              <a:t>Н5 – Биотехнологии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>
              <a:buNone/>
            </a:pPr>
            <a:r>
              <a:rPr lang="ru-RU" sz="1600" b="1" i="1" dirty="0" smtClean="0"/>
              <a:t>Форма представления материалов:</a:t>
            </a:r>
            <a:r>
              <a:rPr lang="ru-RU" sz="1600" dirty="0" smtClean="0"/>
              <a:t> представление регистрационной карты, тезисов, </a:t>
            </a:r>
          </a:p>
          <a:p>
            <a:pPr>
              <a:buNone/>
            </a:pPr>
            <a:r>
              <a:rPr lang="ru-RU" sz="1600" dirty="0" smtClean="0"/>
              <a:t>презентации.</a:t>
            </a:r>
            <a:endParaRPr lang="ru-RU" sz="16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такое конкурс «КУМИР»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000108"/>
            <a:ext cx="650085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Наука + коммерциализация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928802"/>
            <a:ext cx="7715304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Подготовка проекта (заявка, описание проекта).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Отсылка электронной версии проекта в оргкомитете Конкурса.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Выход в финал конкурса.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Очная защита проекта в г.Москве.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Оформление договора на получение гранта в размере от 50 до 1,5 миллиона рублей на три месяца (июль-сентябрь).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Направления конкурса:</a:t>
            </a:r>
          </a:p>
          <a:p>
            <a:endParaRPr lang="ru-RU" dirty="0" smtClean="0"/>
          </a:p>
          <a:p>
            <a:r>
              <a:rPr lang="ru-RU" dirty="0" smtClean="0"/>
              <a:t>1) «Лучшая инновационная технология».</a:t>
            </a:r>
          </a:p>
          <a:p>
            <a:r>
              <a:rPr lang="ru-RU" dirty="0" smtClean="0"/>
              <a:t>2) «Лучший инновационный продукт».</a:t>
            </a:r>
          </a:p>
          <a:p>
            <a:r>
              <a:rPr lang="ru-RU" dirty="0" smtClean="0"/>
              <a:t>3) «Лучшая инновационная идея».</a:t>
            </a:r>
          </a:p>
          <a:p>
            <a:endParaRPr lang="ru-RU" dirty="0"/>
          </a:p>
          <a:p>
            <a:r>
              <a:rPr lang="ru-RU" b="1" i="1" dirty="0" smtClean="0"/>
              <a:t>Форма представления материалов: заявка, описание проекта, презентация в случае выхода в Финал.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«Современные научные достижения молодых ученых»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428736"/>
            <a:ext cx="650085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Наука + коммерциализация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3116"/>
            <a:ext cx="7715304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Подготовка проекта (заявка, описание проекта).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Отсылка электронной версии проекта в оргкомитет Конкурса.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Представление бумажной версии в оргкомитет Конкурса.</a:t>
            </a: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Получение диплома участника и гранта Губернатора.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Направления конкурса:</a:t>
            </a:r>
          </a:p>
          <a:p>
            <a:endParaRPr lang="ru-RU" dirty="0" smtClean="0"/>
          </a:p>
          <a:p>
            <a:r>
              <a:rPr lang="ru-RU" dirty="0" smtClean="0"/>
              <a:t>1) Современные информационные технологии.</a:t>
            </a:r>
          </a:p>
          <a:p>
            <a:r>
              <a:rPr lang="ru-RU" dirty="0" smtClean="0"/>
              <a:t>2) Технические науки.</a:t>
            </a:r>
          </a:p>
          <a:p>
            <a:r>
              <a:rPr lang="ru-RU" dirty="0" smtClean="0"/>
              <a:t>3)Экономические науки.</a:t>
            </a:r>
          </a:p>
          <a:p>
            <a:endParaRPr lang="ru-RU" dirty="0"/>
          </a:p>
          <a:p>
            <a:r>
              <a:rPr lang="ru-RU" b="1" i="1" dirty="0" smtClean="0"/>
              <a:t>Форма представления материалов: заявка, описание работы.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Конференции, конкурсы, семинары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85794"/>
            <a:ext cx="7858180" cy="528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Информацию о ближайших конференциях можно посмотреть на следующих сайтах: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Группа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Вконтакте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«Научная жизнь БГТУ» </a:t>
            </a:r>
            <a:r>
              <a:rPr lang="en-US" sz="2800" b="1" dirty="0" smtClean="0">
                <a:solidFill>
                  <a:schemeClr val="tx1"/>
                </a:solidFill>
              </a:rPr>
              <a:t>http://vk.com/bstu_science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Сайт Молодежной науки БГТУ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http://mn.tu-bryansk.ru/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Сайт Управления научных исследований и научно - технической информации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http://uninti.tu-bryansk.ru/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ru-RU" sz="2800" b="1" i="1" dirty="0" smtClean="0">
                <a:solidFill>
                  <a:schemeClr val="tx1"/>
                </a:solidFill>
              </a:rPr>
              <a:t>Личная консультация </a:t>
            </a:r>
            <a:r>
              <a:rPr lang="ru-RU" sz="2800" i="1" dirty="0" smtClean="0">
                <a:solidFill>
                  <a:schemeClr val="tx1"/>
                </a:solidFill>
              </a:rPr>
              <a:t>по всем интересующим вопросам проводится </a:t>
            </a:r>
          </a:p>
          <a:p>
            <a:pPr marL="342900" indent="-342900" algn="ctr"/>
            <a:r>
              <a:rPr lang="ru-RU" sz="2800" b="1" i="1" dirty="0" smtClean="0">
                <a:solidFill>
                  <a:schemeClr val="tx1"/>
                </a:solidFill>
              </a:rPr>
              <a:t>в кабинете 234 (3-ий учебный корпус)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Мониторинг и учет публикаций </a:t>
            </a:r>
            <a:br>
              <a:rPr lang="ru-RU" sz="3600" b="1" dirty="0" smtClean="0"/>
            </a:br>
            <a:r>
              <a:rPr lang="ru-RU" sz="3600" b="1" dirty="0" smtClean="0"/>
              <a:t>и достижений для учета и возможности поощрения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Оформляете анкету ( ФИО, группа, факультет, </a:t>
            </a:r>
            <a:r>
              <a:rPr lang="en-US" dirty="0" smtClean="0"/>
              <a:t>e-mail</a:t>
            </a:r>
            <a:r>
              <a:rPr lang="ru-RU" dirty="0" smtClean="0"/>
              <a:t>, контактный телефон).</a:t>
            </a:r>
          </a:p>
          <a:p>
            <a:pPr>
              <a:buNone/>
            </a:pPr>
            <a:r>
              <a:rPr lang="ru-RU" dirty="0" smtClean="0"/>
              <a:t>2. Ксерокопию или скан выходных данных статьи, диплома, сертификата.</a:t>
            </a:r>
          </a:p>
          <a:p>
            <a:pPr>
              <a:buNone/>
            </a:pPr>
            <a:r>
              <a:rPr lang="ru-RU" dirty="0" smtClean="0"/>
              <a:t>3. Данную информацию предоставляете в кабинет № 234</a:t>
            </a:r>
            <a:r>
              <a:rPr lang="en-US" dirty="0" smtClean="0"/>
              <a:t>(3-</a:t>
            </a:r>
            <a:r>
              <a:rPr lang="ru-RU" dirty="0" err="1" smtClean="0"/>
              <a:t>й</a:t>
            </a:r>
            <a:r>
              <a:rPr lang="ru-RU" dirty="0" smtClean="0"/>
              <a:t> учебный корпус) или на электронную почту </a:t>
            </a:r>
            <a:r>
              <a:rPr lang="en-US" dirty="0" smtClean="0"/>
              <a:t>nirsamy-bgtu@yandex.ru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08" y="1003876"/>
            <a:ext cx="8727384" cy="58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939784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Кружковое движение в научных школах и направлениях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ЦЕНТР МОЛОДЕЖНОГО ИННОВАЦИОННОГО ТВОРЧЕСТВА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ЗАДАЧИ ЦЕНТРА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4" descr="MC90043265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785818" cy="78581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728" y="178592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Активное участие школьников, студентов и молодых ученых в разработке и реализации инновационной продукции.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101" name="Picture 5" descr="http://www.knews.kg/cache/files/74535_watermark_12_12_rightbo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733863" cy="642942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57290" y="2428868"/>
            <a:ext cx="7379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3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Повышение качества профессиональной подготовки будущих бакалавров и специалистов путем активного привлечения их к инновационной деятельности.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57290" y="3071810"/>
            <a:ext cx="73793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Организация и проведение научных конференций, выставок достижений молодежного научно-инновационного творчества, школ-семинаров, совещаний, дискуссий и других мероприятий.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57290" y="4026763"/>
            <a:ext cx="73793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Научно – методическое сопровождение работ, поданных на участие в конкурсах и грантах, консультирование по вопросам планирования и отчетности, контроль за выполнением заявленных проектов.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357290" y="4857760"/>
            <a:ext cx="73793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Организация и проведение семинаров по повышению инновационной грамотности школьников, студентов и молодых ученых Брянского государственного технического университета; взаимодействие с другими ВУЗами, научно-исследовательскими институтами, общественными организациями, разработка перспективных направлений сотрудничества; содействие обмену опытом с аналогичными организациями других вузов Российской Федерации и других стран.</a:t>
            </a:r>
          </a:p>
        </p:txBody>
      </p:sp>
      <p:pic>
        <p:nvPicPr>
          <p:cNvPr id="4098" name="Picture 2" descr="https://refdb.ru/images/1298/2594817/49a6af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657024" cy="633559"/>
          </a:xfrm>
          <a:prstGeom prst="rect">
            <a:avLst/>
          </a:prstGeom>
          <a:noFill/>
        </p:spPr>
      </p:pic>
      <p:pic>
        <p:nvPicPr>
          <p:cNvPr id="3" name="Picture 2" descr="http://static.baza.farpost.ru/v/1431169571875_bulle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357158" y="4072894"/>
            <a:ext cx="711388" cy="720873"/>
          </a:xfrm>
          <a:prstGeom prst="rect">
            <a:avLst/>
          </a:prstGeom>
          <a:noFill/>
        </p:spPr>
      </p:pic>
      <p:pic>
        <p:nvPicPr>
          <p:cNvPr id="4100" name="Picture 4" descr="http://centrparus.ru/wp-content/uploads/2015/09/semei--naya-psiholog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72074"/>
            <a:ext cx="1095412" cy="857256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711C-4FC6-48A5-93F1-977597EB7F9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Основные виды работ Центра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928670"/>
            <a:ext cx="8358246" cy="565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 целью реализации поставленных задач Центр молодежного инновационного творчества выполняет следующие работы:</a:t>
            </a:r>
            <a:endParaRPr lang="ru-RU" sz="16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организация научной, конструкторской, технологической проработки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изобретений,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созданных как в Центре молодежного инновационного творчества, так и другими лицами,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изготовление и испытание действующих макетов;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проведение собственных разработок новых технологий, оборудования, приборов, программного обеспечения и др.;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осуществление инвестирования собственных или привлеченных средств в научно-технические проекты, включая создание самостоятельных производств, совместных предприятий;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консультирование по вопросам патентно-лицензионной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организация и проведение семинаров, конференций, школ, стажировок;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проведение научной экспертизы изобретений, открытий, технических решений и проектов;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обеспечение подготовки школьников, студентов по обслуживанию и эксплуатации высокотехнологичного оборудования, по инновационному менеджменту и маркетинговым исследованиям, по метрологии и стандартизации, по инновационному проектированию и основам экономики инновационной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оказание помощи по обмену передовыми технологиями и научно-техническими достижениями между российскими и иностранными специалистами в области научно-исследовательских и опытно-конструкторских работ, а также практической реализации портфеля новшеств и инноваций.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711C-4FC6-48A5-93F1-977597EB7F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Центр молодежного инновационного творчества основан на работе 3-х кружков: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214422"/>
          <a:ext cx="8215370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472" y="5286388"/>
            <a:ext cx="2571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6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Научный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руководитель: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6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доцент каф. «Автоматизированные технологические системы»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Матлахов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В.П.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7554" y="5286388"/>
            <a:ext cx="25003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Научный руководитель:</a:t>
            </a:r>
          </a:p>
          <a:p>
            <a:r>
              <a:rPr lang="ru-RU" sz="1400" dirty="0" smtClean="0"/>
              <a:t>доцент </a:t>
            </a:r>
            <a:r>
              <a:rPr lang="ru-RU" sz="1400" dirty="0"/>
              <a:t>каф. «Металлорежущие станки и инструменты» - </a:t>
            </a:r>
            <a:r>
              <a:rPr lang="ru-RU" sz="1400" b="1" dirty="0" smtClean="0">
                <a:solidFill>
                  <a:srgbClr val="C00000"/>
                </a:solidFill>
              </a:rPr>
              <a:t>Левый </a:t>
            </a:r>
            <a:r>
              <a:rPr lang="ru-RU" sz="1400" b="1" dirty="0">
                <a:solidFill>
                  <a:srgbClr val="C00000"/>
                </a:solidFill>
              </a:rPr>
              <a:t>Д.В.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15074" y="5286388"/>
            <a:ext cx="2428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01650" algn="l"/>
              </a:tabLst>
            </a:pPr>
            <a:r>
              <a:rPr lang="ru-RU" sz="1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Научный руководитель: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01650" algn="l"/>
              </a:tabLst>
            </a:pPr>
            <a:r>
              <a:rPr lang="ru-RU" sz="1400" dirty="0" smtClean="0"/>
              <a:t>ассистент </a:t>
            </a:r>
            <a:r>
              <a:rPr lang="ru-RU" sz="1400" dirty="0"/>
              <a:t>каф. «</a:t>
            </a:r>
            <a:r>
              <a:rPr lang="ru-RU" sz="1400" dirty="0" err="1"/>
              <a:t>ЭРЭиЭС</a:t>
            </a:r>
            <a:r>
              <a:rPr lang="ru-RU" sz="1400" dirty="0"/>
              <a:t>» БГТУ – </a:t>
            </a:r>
            <a:r>
              <a:rPr lang="ru-RU" sz="1400" b="1" dirty="0" err="1" smtClean="0">
                <a:solidFill>
                  <a:srgbClr val="C00000"/>
                </a:solidFill>
              </a:rPr>
              <a:t>Подстригаев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А.С.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ize31.com/wp-content/uploads/2014/08/7740747_ml.jpg"/>
          <p:cNvPicPr>
            <a:picLocks noChangeAspect="1" noChangeArrowheads="1"/>
          </p:cNvPicPr>
          <p:nvPr/>
        </p:nvPicPr>
        <p:blipFill>
          <a:blip r:embed="rId6" cstate="print"/>
          <a:srcRect t="3969" b="8718"/>
          <a:stretch>
            <a:fillRect/>
          </a:stretch>
        </p:blipFill>
        <p:spPr bwMode="auto">
          <a:xfrm>
            <a:off x="857224" y="3603612"/>
            <a:ext cx="1800000" cy="1571636"/>
          </a:xfrm>
          <a:prstGeom prst="rect">
            <a:avLst/>
          </a:prstGeom>
          <a:noFill/>
        </p:spPr>
      </p:pic>
      <p:pic>
        <p:nvPicPr>
          <p:cNvPr id="2052" name="Picture 4" descr="http://www.coolgadge.com/images/3d-pen-3-drawing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675050"/>
            <a:ext cx="1800000" cy="1500000"/>
          </a:xfrm>
          <a:prstGeom prst="rect">
            <a:avLst/>
          </a:prstGeom>
          <a:noFill/>
        </p:spPr>
      </p:pic>
      <p:pic>
        <p:nvPicPr>
          <p:cNvPr id="9" name="Picture 2" descr="http://xn--e1agfbb6an8f.xn--e1ayd4b.kz/images/baground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929066"/>
            <a:ext cx="1942876" cy="129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711C-4FC6-48A5-93F1-977597EB7F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kombr.ru/images/cache/300x200/crop/images%7Ccms-image-000000284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428596" y="1214423"/>
            <a:ext cx="8358246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0010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Новая</a:t>
            </a:r>
            <a:r>
              <a:rPr lang="ru-RU" b="1" dirty="0" smtClean="0">
                <a:solidFill>
                  <a:srgbClr val="C00000"/>
                </a:solidFill>
              </a:rPr>
              <a:t> роль ВЫСШЕЙ ШКОЛЫ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143932" cy="4929221"/>
        </p:xfrm>
        <a:graphic>
          <a:graphicData uri="http://schemas.openxmlformats.org/drawingml/2006/table">
            <a:tbl>
              <a:tblPr/>
              <a:tblGrid>
                <a:gridCol w="1755184"/>
                <a:gridCol w="3153701"/>
                <a:gridCol w="3235047"/>
              </a:tblGrid>
              <a:tr h="1216983">
                <a:tc>
                  <a:txBody>
                    <a:bodyPr/>
                    <a:lstStyle/>
                    <a:p>
                      <a:pPr marL="9525" indent="-9525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Университет</a:t>
                      </a:r>
                      <a:r>
                        <a:rPr lang="ru-RU" sz="19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900" b="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525" indent="-9525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900" b="1" spc="-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  <a:tabLst>
                          <a:tab pos="182563" algn="l"/>
                          <a:tab pos="26352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	Трансляция знаний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  <a:tabLst>
                          <a:tab pos="182563" algn="l"/>
                          <a:tab pos="26352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	Подготовка кадров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  <a:tabLst>
                          <a:tab pos="182563" algn="l"/>
                          <a:tab pos="26352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■	Социальный лифт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0825">
                        <a:lnSpc>
                          <a:spcPts val="2325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30416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стандарты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250825">
                        <a:lnSpc>
                          <a:spcPts val="2325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30416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Методики и методические материалы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12">
                <a:tc>
                  <a:txBody>
                    <a:bodyPr/>
                    <a:lstStyle/>
                    <a:p>
                      <a:pPr marL="9525" indent="-9525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Университет 2</a:t>
                      </a:r>
                      <a:r>
                        <a:rPr lang="ru-RU" sz="1900" b="1" spc="-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Генерация новых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знаний через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исследовательскую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Центр консалтингового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сервиса для рыночных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игроков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lvl="0" indent="-263525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НИР по заказам индустрии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55600" lvl="0" indent="-263525">
                        <a:lnSpc>
                          <a:spcPts val="225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технологий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55600" indent="0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«на заказ»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26">
                <a:tc>
                  <a:txBody>
                    <a:bodyPr/>
                    <a:lstStyle/>
                    <a:p>
                      <a:pPr marL="9525" indent="-9525"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Университет 3</a:t>
                      </a:r>
                      <a:r>
                        <a:rPr lang="ru-RU" sz="1900" b="1" spc="-5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</a:t>
                      </a:r>
                      <a:endParaRPr lang="ru-RU" sz="120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+ Коммерциализация технологий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+ Предпринимательство </a:t>
                      </a:r>
                      <a:endParaRPr lang="ru-RU" sz="1800" spc="1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325"/>
                        </a:lnSpc>
                        <a:spcAft>
                          <a:spcPts val="0"/>
                        </a:spcAft>
                      </a:pPr>
                      <a:r>
                        <a:rPr lang="ru-RU" sz="1800" spc="1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ru-RU" sz="1800" spc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Создание компаний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92075" indent="0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spin</a:t>
                      </a:r>
                      <a:r>
                        <a:rPr lang="ru-RU" sz="1800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out</a:t>
                      </a:r>
                      <a:r>
                        <a:rPr lang="ru-RU" sz="1800" spc="-5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0825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1399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правами </a:t>
                      </a:r>
                      <a:r>
                        <a:rPr lang="en-US" sz="1800" spc="-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IP </a:t>
                      </a:r>
                      <a:endParaRPr lang="ru-RU" sz="1800" spc="-5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250825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13995" algn="l"/>
                        </a:tabLst>
                      </a:pPr>
                      <a:r>
                        <a:rPr lang="ru-RU" sz="1800" spc="1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Предпринимательская </a:t>
                      </a: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экосистема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250825">
                        <a:lnSpc>
                          <a:spcPts val="2325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13995" algn="l"/>
                        </a:tabLst>
                      </a:pPr>
                      <a:r>
                        <a:rPr lang="ru-RU" sz="1800" spc="1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городской среды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4399" marR="2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2480-C434-4551-B5C8-09BF9853DAB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4" y="857240"/>
            <a:ext cx="8928992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Цели деятельности </a:t>
            </a:r>
            <a:r>
              <a:rPr lang="ru-RU" sz="2800" b="1" dirty="0" smtClean="0">
                <a:solidFill>
                  <a:srgbClr val="FF0000"/>
                </a:solidFill>
              </a:rPr>
              <a:t>бизнес-инкубатора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78436812"/>
              </p:ext>
            </p:extLst>
          </p:nvPr>
        </p:nvGraphicFramePr>
        <p:xfrm>
          <a:off x="179512" y="908720"/>
          <a:ext cx="885698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2480-C434-4551-B5C8-09BF9853DAB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БИЗНЕС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ИНКУБАТОР «ТЕХНОСФЕРА»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5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944" y="357166"/>
            <a:ext cx="3323056" cy="2769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бизнес-инкубатора</a:t>
            </a:r>
            <a:endParaRPr lang="ru-RU" sz="4000" b="1" dirty="0"/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894946" y="764704"/>
            <a:ext cx="5333238" cy="5904656"/>
          </a:xfrm>
          <a:prstGeom prst="rightArrowCallout">
            <a:avLst>
              <a:gd name="adj1" fmla="val 32197"/>
              <a:gd name="adj2" fmla="val 35956"/>
              <a:gd name="adj3" fmla="val 18927"/>
              <a:gd name="adj4" fmla="val 7625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341213"/>
            <a:ext cx="4631662" cy="12570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186932"/>
            <a:ext cx="4631662" cy="580030"/>
          </a:xfrm>
          <a:prstGeom prst="roundRect">
            <a:avLst/>
          </a:prstGeom>
          <a:solidFill>
            <a:srgbClr val="FEDADF"/>
          </a:solidFill>
          <a:ln>
            <a:solidFill>
              <a:srgbClr val="FEDADF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3" y="2993578"/>
            <a:ext cx="4631661" cy="1064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3" y="4250585"/>
            <a:ext cx="4631662" cy="8336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859364"/>
            <a:ext cx="4631662" cy="1064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TextBox 6"/>
          <p:cNvSpPr txBox="1"/>
          <p:nvPr/>
        </p:nvSpPr>
        <p:spPr>
          <a:xfrm>
            <a:off x="193371" y="859365"/>
            <a:ext cx="4617802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Формирование у начинающих предпринимателей</a:t>
            </a:r>
            <a:r>
              <a:rPr lang="en-US" sz="1400" dirty="0"/>
              <a:t> </a:t>
            </a:r>
            <a:r>
              <a:rPr lang="ru-RU" sz="1400" dirty="0"/>
              <a:t>из числа студентов, аспирантов, молодых специалистов навыков по развитию своих бизнес-идей, превращению ее в полноценный бизнес-проект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993578"/>
            <a:ext cx="4631662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Оказание студентам и аспирантам организационных, методических, информационных и консультационных услуг, направленных на развитие и продвижение инновационных </a:t>
            </a:r>
            <a:r>
              <a:rPr lang="ru-RU" sz="1400" dirty="0" smtClean="0"/>
              <a:t>проектов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263205"/>
            <a:ext cx="4617802" cy="757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Популяризация идей предпринимательства среди студентов и аспирантов университета и организация их взаимодействия с внешними </a:t>
            </a:r>
            <a:r>
              <a:rPr lang="ru-RU" sz="1400" dirty="0" smtClean="0"/>
              <a:t>структурами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186932"/>
            <a:ext cx="482678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Формирование бизнес-команд, организация процесса реализации бизнес-проектов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5317692"/>
            <a:ext cx="4631662" cy="97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Создание благоприятных условий для стартового развития структур малого и среднего предпринимательства путём привлечения информационных, научных, творческих, технических, административных ресурсов </a:t>
            </a:r>
            <a:r>
              <a:rPr lang="ru-RU" sz="1400" dirty="0" smtClean="0"/>
              <a:t>университета</a:t>
            </a:r>
            <a:endParaRPr lang="ru-RU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4255"/>
          <a:stretch>
            <a:fillRect/>
          </a:stretch>
        </p:blipFill>
        <p:spPr bwMode="auto">
          <a:xfrm>
            <a:off x="5929322" y="4286256"/>
            <a:ext cx="3214678" cy="24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http://ledprofile.ru/sites/default/files/images/news/127/air-purifi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44" y="714356"/>
            <a:ext cx="952506" cy="714380"/>
          </a:xfrm>
          <a:prstGeom prst="rect">
            <a:avLst/>
          </a:prstGeom>
          <a:noFill/>
        </p:spPr>
      </p:pic>
      <p:pic>
        <p:nvPicPr>
          <p:cNvPr id="8199" name="Picture 7" descr="http://www.koipkro.kostroma.ru/Sharya/pr-18/18/DocLib29/%D0%BA%D0%BD%D0%BE%D0%BF%D0%BA%D0%B8/%D0%98%D0%BD%D0%BD%D0%BE%D0%B2%D0%B0%D1%86%20%D0%BF%D1%80%D0%BE%D0%B5%D0%BA%D1%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357562"/>
            <a:ext cx="2500330" cy="656287"/>
          </a:xfrm>
          <a:prstGeom prst="rect">
            <a:avLst/>
          </a:prstGeom>
          <a:noFill/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2480-C434-4551-B5C8-09BF9853DAB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142844" y="785794"/>
            <a:ext cx="8749636" cy="5875804"/>
            <a:chOff x="142844" y="333226"/>
            <a:chExt cx="8749636" cy="587580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363342" y="2276872"/>
              <a:ext cx="1440160" cy="23762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xmlns="" val="1042679141"/>
                </p:ext>
              </p:extLst>
            </p:nvPr>
          </p:nvGraphicFramePr>
          <p:xfrm>
            <a:off x="179512" y="2924944"/>
            <a:ext cx="6912768" cy="151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363342" y="3140968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Бизнес</a:t>
              </a:r>
              <a:endParaRPr lang="ru-RU" sz="3200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236296" y="2132855"/>
              <a:ext cx="1656184" cy="2682812"/>
            </a:xfrm>
            <a:prstGeom prst="roundRect">
              <a:avLst/>
            </a:prstGeom>
            <a:noFill/>
            <a:ln w="57150" cmpd="sng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8"/>
            <p:cNvGrpSpPr/>
            <p:nvPr/>
          </p:nvGrpSpPr>
          <p:grpSpPr>
            <a:xfrm>
              <a:off x="179512" y="4437278"/>
              <a:ext cx="2110138" cy="1733777"/>
              <a:chOff x="179512" y="4092863"/>
              <a:chExt cx="2110138" cy="173377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9512" y="4221088"/>
                <a:ext cx="211013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- Генерация идеи</a:t>
                </a:r>
              </a:p>
              <a:p>
                <a:r>
                  <a:rPr lang="ru-RU" dirty="0" smtClean="0"/>
                  <a:t>- Апробация идеи</a:t>
                </a:r>
              </a:p>
              <a:p>
                <a:r>
                  <a:rPr lang="ru-RU" dirty="0" smtClean="0"/>
                  <a:t>- Формирование инновационного проекта</a:t>
                </a:r>
                <a:endParaRPr lang="ru-RU" dirty="0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79513" y="4092863"/>
                <a:ext cx="1944216" cy="1733777"/>
              </a:xfrm>
              <a:prstGeom prst="roundRect">
                <a:avLst/>
              </a:prstGeom>
              <a:noFill/>
              <a:ln w="3175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39"/>
            <p:cNvGrpSpPr/>
            <p:nvPr/>
          </p:nvGrpSpPr>
          <p:grpSpPr>
            <a:xfrm>
              <a:off x="2283936" y="4447998"/>
              <a:ext cx="2648104" cy="1761032"/>
              <a:chOff x="2283936" y="4103583"/>
              <a:chExt cx="2648104" cy="176103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89650" y="4221088"/>
                <a:ext cx="2642390" cy="164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Char char="-"/>
                </a:pPr>
                <a:r>
                  <a:rPr lang="ru-RU" dirty="0" smtClean="0"/>
                  <a:t>Маркетинг</a:t>
                </a:r>
              </a:p>
              <a:p>
                <a:pPr>
                  <a:lnSpc>
                    <a:spcPct val="80000"/>
                  </a:lnSpc>
                  <a:buFontTx/>
                  <a:buChar char="-"/>
                </a:pPr>
                <a:r>
                  <a:rPr lang="ru-RU" dirty="0" smtClean="0"/>
                  <a:t>Научно-техническая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  проработка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- </a:t>
                </a:r>
                <a:r>
                  <a:rPr lang="ru-RU" dirty="0" err="1" smtClean="0"/>
                  <a:t>Командообразование</a:t>
                </a:r>
                <a:endParaRPr lang="ru-RU" dirty="0" smtClean="0"/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- Бизнес-планирование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- Юридическая основа 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  бизнеса</a:t>
                </a:r>
                <a:endParaRPr lang="ru-RU" dirty="0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283936" y="4103583"/>
                <a:ext cx="2504088" cy="1733777"/>
              </a:xfrm>
              <a:prstGeom prst="roundRect">
                <a:avLst/>
              </a:prstGeom>
              <a:noFill/>
              <a:ln w="31750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40"/>
            <p:cNvGrpSpPr/>
            <p:nvPr/>
          </p:nvGrpSpPr>
          <p:grpSpPr>
            <a:xfrm>
              <a:off x="4932040" y="4437112"/>
              <a:ext cx="2283166" cy="1733777"/>
              <a:chOff x="4932040" y="4092697"/>
              <a:chExt cx="2283166" cy="173377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932040" y="4215503"/>
                <a:ext cx="2283166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Char char="-"/>
                </a:pPr>
                <a:r>
                  <a:rPr lang="ru-RU" dirty="0" smtClean="0"/>
                  <a:t>Информационно- 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  консультационная 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  и менторская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dirty="0" smtClean="0"/>
                  <a:t>  поддержка</a:t>
                </a:r>
              </a:p>
              <a:p>
                <a:pPr>
                  <a:lnSpc>
                    <a:spcPct val="80000"/>
                  </a:lnSpc>
                  <a:buFontTx/>
                  <a:buChar char="-"/>
                </a:pPr>
                <a:r>
                  <a:rPr lang="ru-RU" dirty="0" smtClean="0"/>
                  <a:t>Выпуск продукции</a:t>
                </a:r>
              </a:p>
              <a:p>
                <a:pPr>
                  <a:lnSpc>
                    <a:spcPct val="80000"/>
                  </a:lnSpc>
                  <a:buFontTx/>
                  <a:buChar char="-"/>
                </a:pPr>
                <a:r>
                  <a:rPr lang="ru-RU" dirty="0" smtClean="0"/>
                  <a:t>Оказание услуг</a:t>
                </a:r>
                <a:endParaRPr lang="ru-RU" dirty="0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932040" y="4092697"/>
                <a:ext cx="2211728" cy="1733777"/>
              </a:xfrm>
              <a:prstGeom prst="roundRect">
                <a:avLst/>
              </a:prstGeom>
              <a:noFill/>
              <a:ln w="3175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844" y="1512655"/>
              <a:ext cx="15841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Научно-практические конференции</a:t>
              </a:r>
            </a:p>
            <a:p>
              <a:pPr algn="ctr"/>
              <a:r>
                <a:rPr lang="ru-RU" dirty="0" smtClean="0"/>
                <a:t>и конкурсы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5400000">
              <a:off x="2158172" y="2956479"/>
              <a:ext cx="397706" cy="793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85852" y="441085"/>
              <a:ext cx="2144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Федеральная программа «Ты-предприниматель» </a:t>
              </a:r>
              <a:endParaRPr lang="ru-RU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5400000">
              <a:off x="2769336" y="1672245"/>
              <a:ext cx="606521" cy="1588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57488" y="1512655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Тренинги</a:t>
              </a:r>
            </a:p>
            <a:p>
              <a:pPr algn="ctr"/>
              <a:r>
                <a:rPr lang="ru-RU" dirty="0" smtClean="0"/>
                <a:t>Семинары</a:t>
              </a:r>
            </a:p>
            <a:p>
              <a:pPr algn="ctr"/>
              <a:r>
                <a:rPr lang="ru-RU" dirty="0" smtClean="0"/>
                <a:t>Круглые столы</a:t>
              </a:r>
              <a:endParaRPr lang="ru-RU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699808" y="2537274"/>
              <a:ext cx="0" cy="618455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924437" y="687027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Институт менторов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04046" y="1615721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Программа «СТАРТ»</a:t>
              </a:r>
              <a:endParaRPr lang="ru-RU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5169082" y="2859134"/>
              <a:ext cx="519182" cy="1165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43504" y="333226"/>
              <a:ext cx="214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Гранты для начинающих предпринимателей</a:t>
              </a:r>
              <a:endParaRPr lang="ru-RU" dirty="0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5202000" y="2249109"/>
              <a:ext cx="1740396" cy="1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43042" y="1655531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Программа УМНИК</a:t>
              </a:r>
              <a:endParaRPr lang="ru-RU" dirty="0"/>
            </a:p>
          </p:txBody>
        </p:sp>
      </p:grp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2907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Процесс формирования инновационного бизнеса</a:t>
            </a:r>
            <a:endParaRPr lang="ru-RU" sz="32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714480" y="1902918"/>
            <a:ext cx="0" cy="166895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643704" y="3356768"/>
            <a:ext cx="428628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43042" y="27146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Грант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400 тыс. руб.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14876" y="26200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Гранты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до 9 млн. руб.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rot="5400000">
            <a:off x="3715538" y="2714620"/>
            <a:ext cx="1713718" cy="79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58082" y="92867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 «РАЗВИТИЕ»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072198" y="164305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 «Коммерциализация»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6166016" y="3120074"/>
            <a:ext cx="954578" cy="79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7337825" y="2377689"/>
            <a:ext cx="326267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8323289" y="2320917"/>
            <a:ext cx="357190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847318" y="150017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Гранты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до 15 млн. руб.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61368" y="21431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Гранты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до 10 млн. руб.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16200000" flipH="1">
            <a:off x="4723409" y="3349028"/>
            <a:ext cx="412727" cy="116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6200000" flipH="1">
            <a:off x="4794847" y="1991706"/>
            <a:ext cx="269851" cy="116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6200000" flipH="1">
            <a:off x="4723409" y="2634649"/>
            <a:ext cx="412727" cy="116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Номер слайда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2480-C434-4551-B5C8-09BF9853DAB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5819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Общая схема взаимодействия БИ БГТУ «</a:t>
            </a:r>
            <a:r>
              <a:rPr lang="ru-RU" sz="2800" b="1" dirty="0" err="1" smtClean="0"/>
              <a:t>Техносфера</a:t>
            </a:r>
            <a:r>
              <a:rPr lang="ru-RU" sz="2800" b="1" dirty="0" smtClean="0"/>
              <a:t>» с ГАУ «Брянский областной бизнес-инкубатор» </a:t>
            </a:r>
            <a:endParaRPr lang="ru-RU" sz="2800" b="1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107504" y="2466106"/>
            <a:ext cx="8856984" cy="4320480"/>
            <a:chOff x="0" y="2507162"/>
            <a:chExt cx="8856984" cy="432048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xmlns="" val="1060378933"/>
                </p:ext>
              </p:extLst>
            </p:nvPr>
          </p:nvGraphicFramePr>
          <p:xfrm>
            <a:off x="0" y="2507162"/>
            <a:ext cx="8856984" cy="43204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8" name="Соединительная линия уступом 7"/>
            <p:cNvCxnSpPr/>
            <p:nvPr/>
          </p:nvCxnSpPr>
          <p:spPr>
            <a:xfrm>
              <a:off x="892596" y="5572140"/>
              <a:ext cx="1432924" cy="606817"/>
            </a:xfrm>
            <a:prstGeom prst="bentConnector3">
              <a:avLst>
                <a:gd name="adj1" fmla="val 367"/>
              </a:avLst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325520" y="6072206"/>
              <a:ext cx="5112568" cy="461665"/>
            </a:xfrm>
            <a:prstGeom prst="rect">
              <a:avLst/>
            </a:prstGeom>
            <a:noFill/>
            <a:ln w="47625" cap="rnd">
              <a:solidFill>
                <a:srgbClr val="C00000"/>
              </a:solidFill>
              <a:prstDash val="sysDot"/>
              <a:rou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Бизнес-акселератор</a:t>
              </a:r>
              <a:endParaRPr lang="ru-RU" sz="1400" b="1" dirty="0" smtClean="0"/>
            </a:p>
          </p:txBody>
        </p:sp>
        <p:cxnSp>
          <p:nvCxnSpPr>
            <p:cNvPr id="12" name="Соединительная линия уступом 11"/>
            <p:cNvCxnSpPr>
              <a:stCxn id="6" idx="3"/>
            </p:cNvCxnSpPr>
            <p:nvPr/>
          </p:nvCxnSpPr>
          <p:spPr>
            <a:xfrm flipV="1">
              <a:off x="7438088" y="5643578"/>
              <a:ext cx="598308" cy="659461"/>
            </a:xfrm>
            <a:prstGeom prst="bentConnector2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1835697" y="4653136"/>
              <a:ext cx="288032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804248" y="4653136"/>
              <a:ext cx="288032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139952" y="4653136"/>
              <a:ext cx="288032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7504" y="1412776"/>
            <a:ext cx="1979713" cy="2016224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ЗОНА ОТВЕТСТВЕННОСТИ: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Исполнитель: БИ БГТУ;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Куратор (методический): ГАУ БИ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ЦЕЛЕВАЯ АУДИТОРИЯ: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школьники – 10-11кл.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студенты – 1, 2 курс.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218336" y="1412776"/>
            <a:ext cx="2209648" cy="2016224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ЗОНА ОТВЕТСТВЕННОСТИ: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Исполнитель: НШ и НН  ОО НИРСАМУ БГТУ;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Куратор: проректор по научной работе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ЦЕЛЕВАЯ АУДИТОРИЯ: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студенты – 3, 4 курс.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магистранты, аспиранты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501207" y="1413457"/>
            <a:ext cx="2303041" cy="201554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ЗОНА ОТВЕТСТВЕННОСТИ: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Исполнитель</a:t>
            </a:r>
            <a:r>
              <a:rPr lang="ru-RU" sz="1400" dirty="0" smtClean="0">
                <a:latin typeface="Calibri" pitchFamily="34" charset="0"/>
                <a:cs typeface="Arial" pitchFamily="34" charset="0"/>
              </a:rPr>
              <a:t>: ГАУ БИ,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itchFamily="34" charset="0"/>
                <a:cs typeface="Arial" pitchFamily="34" charset="0"/>
              </a:rPr>
              <a:t>БИ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БГТУ,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Куратор: ГАУ БИ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ЦЕЛЕВАЯ АУДИТОРИЯ: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магистранты, аспиранты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76256" y="1413457"/>
            <a:ext cx="2178095" cy="201554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ЗОНА ОТВЕТСТВЕННОСТИ: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Исполнитель: ГАУ БИ, ТПП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Куратор: ТПП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ЦЕЛЕВАЯ АУДИТОРИЯ: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Выпускники БГТУ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385762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1" name="Овал 20"/>
          <p:cNvSpPr/>
          <p:nvPr/>
        </p:nvSpPr>
        <p:spPr>
          <a:xfrm>
            <a:off x="857224" y="3857628"/>
            <a:ext cx="357190" cy="3571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000364" y="385762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94" y="385762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58148" y="385762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29" name="Овал 28"/>
          <p:cNvSpPr/>
          <p:nvPr/>
        </p:nvSpPr>
        <p:spPr>
          <a:xfrm>
            <a:off x="3071802" y="3857628"/>
            <a:ext cx="357190" cy="3571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72132" y="3857628"/>
            <a:ext cx="357190" cy="3571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929586" y="3857628"/>
            <a:ext cx="357190" cy="3571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214546" y="6448032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Цикл подготовки 3-6 месяцев (Зона ответственности ГАУ БИ)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928794" y="542926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Цикл подготовки 2,5-3 года</a:t>
            </a:r>
          </a:p>
          <a:p>
            <a:pPr algn="ctr"/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214546" y="5715016"/>
            <a:ext cx="221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Экспертные сессии: Наука</a:t>
            </a:r>
          </a:p>
          <a:p>
            <a:pPr algn="ctr"/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714876" y="5643578"/>
            <a:ext cx="25717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Экспертные сессии: коммерциализация</a:t>
            </a:r>
          </a:p>
          <a:p>
            <a:pPr algn="ctr"/>
            <a:endParaRPr lang="ru-RU" sz="16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2107389" y="56792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4251323" y="58213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6680215" y="56785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 flipH="1" flipV="1">
            <a:off x="5037141" y="582137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2480-C434-4551-B5C8-09BF9853DAB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Немного статистики 2015г.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928670"/>
          <a:ext cx="8143933" cy="3576701"/>
        </p:xfrm>
        <a:graphic>
          <a:graphicData uri="http://schemas.openxmlformats.org/drawingml/2006/table">
            <a:tbl>
              <a:tblPr/>
              <a:tblGrid>
                <a:gridCol w="4143404"/>
                <a:gridCol w="500066"/>
                <a:gridCol w="571504"/>
                <a:gridCol w="571504"/>
                <a:gridCol w="571504"/>
                <a:gridCol w="571504"/>
                <a:gridCol w="571504"/>
                <a:gridCol w="642943"/>
              </a:tblGrid>
              <a:tr h="13927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МТФ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ФЭУ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ФЭЭ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2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(общее), ед.  ПЛАН (ФАКТ)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 выполнения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88,57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72,73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86,36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90,91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2014г.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-8,46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-18,95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-7,27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339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статей в изданиях РИНЦ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соавт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с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препод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., ед. 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ПЛАН (ФАКТ) 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(36)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Процент выполнения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30,43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128,57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51,72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2014г.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37,93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29,41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59,54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339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-тезисов докладов, ед.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ПЛАН,  (ФАКТ) [в изд. БГТУ]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(56)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[14]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(193)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[-]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(139)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[16]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(95)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[18]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(46)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[15]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(63)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[7]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688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(592)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[80]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 выполнения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120,63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100,89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79,55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2014г.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-19,00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-10,63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-39,33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33,93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-28,21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-10,32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92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-публикаций в зарубежных изданиях, ед. ПЛАН (ФАКТ)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(10)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(1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(8)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 выполнения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155,56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2014г.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55,56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643446"/>
          <a:ext cx="8143932" cy="1688769"/>
        </p:xfrm>
        <a:graphic>
          <a:graphicData uri="http://schemas.openxmlformats.org/drawingml/2006/table">
            <a:tbl>
              <a:tblPr/>
              <a:tblGrid>
                <a:gridCol w="4143404"/>
                <a:gridCol w="500066"/>
                <a:gridCol w="571504"/>
                <a:gridCol w="571504"/>
                <a:gridCol w="571504"/>
                <a:gridCol w="571504"/>
                <a:gridCol w="571504"/>
                <a:gridCol w="642942"/>
              </a:tblGrid>
              <a:tr h="277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студентов очной формы обучения, кафедр, принимающих участие в выполнении платных НИОКР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(11)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(3)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(23)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Процент выполнения </a:t>
                      </a: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68,75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27,78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2014г.</a:t>
                      </a: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27,78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студентов, принявших участие в коммерческих научных конкурсных мероприятиях, грантах (</a:t>
                      </a:r>
                      <a:r>
                        <a:rPr lang="ru-RU" sz="1200" u="none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УМНИК</a:t>
                      </a:r>
                      <a:r>
                        <a:rPr lang="ru-RU" sz="1200" u="none" baseline="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т.п.)</a:t>
                      </a:r>
                      <a:endParaRPr lang="ru-RU" sz="1200" u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(0)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(13)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(7)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(7)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(34)</a:t>
                      </a: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Процент выполнения </a:t>
                      </a: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118,18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75,56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2014г.</a:t>
                      </a: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-36,36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44,64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-9,81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928813"/>
            <a:ext cx="8143875" cy="12144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внимание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85875" y="357188"/>
            <a:ext cx="7572375" cy="10001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cap="all" dirty="0">
                <a:latin typeface="+mj-lt"/>
                <a:ea typeface="+mj-ea"/>
                <a:cs typeface="+mj-cs"/>
              </a:rPr>
              <a:t>Федеральное государственное бюджетное образовательное учреждение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cap="all" dirty="0">
                <a:latin typeface="+mj-lt"/>
                <a:ea typeface="+mj-ea"/>
                <a:cs typeface="+mj-cs"/>
              </a:rPr>
              <a:t>высшего </a:t>
            </a:r>
            <a:r>
              <a:rPr lang="ru-RU" sz="1400" cap="all" dirty="0" smtClean="0">
                <a:latin typeface="+mj-lt"/>
                <a:ea typeface="+mj-ea"/>
                <a:cs typeface="+mj-cs"/>
              </a:rPr>
              <a:t> образования</a:t>
            </a:r>
            <a:r>
              <a:rPr lang="ru-RU" sz="1400" cap="all" dirty="0">
                <a:latin typeface="+mj-lt"/>
                <a:ea typeface="+mj-ea"/>
                <a:cs typeface="+mj-cs"/>
              </a:rPr>
              <a:t/>
            </a:r>
            <a:br>
              <a:rPr lang="ru-RU" sz="1400" cap="all" dirty="0">
                <a:latin typeface="+mj-lt"/>
                <a:ea typeface="+mj-ea"/>
                <a:cs typeface="+mj-cs"/>
              </a:rPr>
            </a:br>
            <a:r>
              <a:rPr lang="ru-RU" sz="1400" b="1" cap="all" dirty="0">
                <a:latin typeface="+mj-lt"/>
                <a:ea typeface="+mj-ea"/>
                <a:cs typeface="+mj-cs"/>
              </a:rPr>
              <a:t/>
            </a:r>
            <a:br>
              <a:rPr lang="ru-RU" sz="1400" b="1" cap="all" dirty="0"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latin typeface="+mj-lt"/>
                <a:ea typeface="+mj-ea"/>
                <a:cs typeface="+mj-cs"/>
              </a:rPr>
              <a:t>«Брянский государственный технический университет»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50" y="4429125"/>
            <a:ext cx="4714875" cy="1643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В.М. Сканцев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1600" dirty="0">
                <a:latin typeface="+mn-lt"/>
              </a:rPr>
              <a:t>проректор по научной работе  БГТУ, к.т.н., доцент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тел.: +7(4832) 510-356,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e-mail: skantsev@mail.ru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57188"/>
            <a:ext cx="1008062" cy="10001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0" y="6072188"/>
            <a:ext cx="22145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prstClr val="black"/>
                </a:solidFill>
                <a:latin typeface="+mn-lt"/>
              </a:rPr>
              <a:t>Брянск,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+mn-lt"/>
              </a:rPr>
              <a:t>28 сентября 2016г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4" y="71414"/>
            <a:ext cx="913417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Microsoft\Windows\Temporary Internet Files\Content.IE5\RN4MAPYI\MP9004029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785794"/>
            <a:ext cx="2143140" cy="1357322"/>
          </a:xfrm>
          <a:prstGeom prst="rect">
            <a:avLst/>
          </a:prstGeom>
          <a:noFill/>
        </p:spPr>
      </p:pic>
      <p:pic>
        <p:nvPicPr>
          <p:cNvPr id="5" name="Picture 3" descr="C:\Users\User\AppData\Local\Microsoft\Windows\Temporary Internet Files\Content.IE5\YA2QF3CR\MP9004118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642918"/>
            <a:ext cx="1080762" cy="1500198"/>
          </a:xfrm>
          <a:prstGeom prst="rect">
            <a:avLst/>
          </a:prstGeom>
          <a:noFill/>
        </p:spPr>
      </p:pic>
      <p:pic>
        <p:nvPicPr>
          <p:cNvPr id="6" name="Picture 4" descr="C:\Users\User\AppData\Local\Microsoft\Windows\Temporary Internet Files\Content.IE5\F584KWTL\MP90044836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714356"/>
            <a:ext cx="1071570" cy="14644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5857892"/>
            <a:ext cx="500066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Открытие малого инновационного предприятия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285992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Бизнесмен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21455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Топ-менеджер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крупной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42852"/>
            <a:ext cx="785818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ПОЛОЖИТЕЛЬНЫЕ СТОРОНЫ</a:t>
            </a:r>
            <a:endParaRPr lang="ru-RU" sz="35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928934"/>
            <a:ext cx="2500330" cy="2857520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1. Участие в различных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конференциях – Расширение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кругозора.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2. Возможность получения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повышенной стипендии до 8 000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рублей.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3. Увеличение шансов занять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бесплатное место в аспирантуре.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4. Получение повышенной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стипендии в аспирантуре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до 14 000 рублей.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5. Защита диссертации.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6. Получение степени кандидата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наук.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7. Участие в различных </a:t>
            </a:r>
          </a:p>
          <a:p>
            <a:pPr marL="342900" indent="-342900"/>
            <a:r>
              <a:rPr lang="ru-RU" sz="1200" dirty="0" err="1" smtClean="0">
                <a:solidFill>
                  <a:schemeClr val="tx1"/>
                </a:solidFill>
              </a:rPr>
              <a:t>грантовых</a:t>
            </a:r>
            <a:r>
              <a:rPr lang="ru-RU" sz="1200" dirty="0" smtClean="0">
                <a:solidFill>
                  <a:schemeClr val="tx1"/>
                </a:solidFill>
              </a:rPr>
              <a:t> конкурсах.</a:t>
            </a:r>
          </a:p>
          <a:p>
            <a:pPr marL="342900" indent="-342900">
              <a:buAutoNum type="arabicPeriod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928934"/>
            <a:ext cx="2428892" cy="2857520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1.Возможность получения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навыков и знаний в области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предпринимательства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(обучение по программа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предпринимательства).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2. Обучение составлению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бизнес-планов. Расчета выгоды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от реализации продукта или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технологии.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3. Подготовка к участию в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конкурсе </a:t>
            </a:r>
            <a:r>
              <a:rPr lang="ru-RU" sz="1200" dirty="0" err="1" smtClean="0">
                <a:solidFill>
                  <a:schemeClr val="tx1"/>
                </a:solidFill>
              </a:rPr>
              <a:t>грантовой</a:t>
            </a:r>
            <a:r>
              <a:rPr lang="ru-RU" sz="1200" dirty="0" smtClean="0">
                <a:solidFill>
                  <a:schemeClr val="tx1"/>
                </a:solidFill>
              </a:rPr>
              <a:t> поддержки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(от 300 до 500 тысяч рублей).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4. Открытие собственного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бизнеса.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5. Получение значительной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прибыли.</a:t>
            </a:r>
          </a:p>
          <a:p>
            <a:pPr marL="342900" indent="-342900">
              <a:buAutoNum type="arabicPeriod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786058"/>
            <a:ext cx="2143140" cy="2571768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Участие в различных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научно-практических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мероприятиях, форумах.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2. Посещение обучающих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программ по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предпринимательству.</a:t>
            </a:r>
          </a:p>
          <a:p>
            <a:pPr marL="342900" indent="-342900">
              <a:buAutoNum type="arabicPeriod" startAt="3"/>
            </a:pPr>
            <a:r>
              <a:rPr lang="ru-RU" sz="1200" dirty="0" smtClean="0">
                <a:solidFill>
                  <a:schemeClr val="tx1"/>
                </a:solidFill>
              </a:rPr>
              <a:t>Получение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организаторских навыков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путем </a:t>
            </a:r>
            <a:r>
              <a:rPr lang="ru-RU" sz="1200" dirty="0" err="1" smtClean="0">
                <a:solidFill>
                  <a:schemeClr val="tx1"/>
                </a:solidFill>
              </a:rPr>
              <a:t>возглавления</a:t>
            </a:r>
            <a:r>
              <a:rPr lang="ru-RU" sz="1200" dirty="0" smtClean="0">
                <a:solidFill>
                  <a:schemeClr val="tx1"/>
                </a:solidFill>
              </a:rPr>
              <a:t> кружков,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секций, исследовательских </a:t>
            </a:r>
          </a:p>
          <a:p>
            <a:pPr marL="342900" indent="-342900"/>
            <a:r>
              <a:rPr lang="ru-RU" sz="1200" dirty="0" smtClean="0">
                <a:solidFill>
                  <a:schemeClr val="tx1"/>
                </a:solidFill>
              </a:rPr>
              <a:t>групп.</a:t>
            </a:r>
          </a:p>
          <a:p>
            <a:pPr marL="342900" indent="-342900"/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000504"/>
            <a:ext cx="71438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+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2285992"/>
            <a:ext cx="142876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Ученый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КАРТА УЧАСТИЯ СТУДЕНТА В МЕРОПРИЯТИЯХ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286520"/>
            <a:ext cx="76438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Календарный план участия студента в различных научных мероприятиях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00496" y="5715016"/>
            <a:ext cx="714380" cy="42862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С ЧЕГО НАЧАТЬ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1026" name="Picture 2" descr="C:\Users\User\AppData\Local\Microsoft\Windows\Temporary Internet Files\Content.IE5\RN4MAPYI\MP9004029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2143140" cy="1428760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YA2QF3CR\MP9004118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1080762" cy="1571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142984"/>
            <a:ext cx="828680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Определение направления или кем я хочу быть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User\AppData\Local\Microsoft\Windows\Temporary Internet Files\Content.IE5\F584KWTL\MP90044836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071678"/>
            <a:ext cx="1071570" cy="15359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3643314"/>
            <a:ext cx="142876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Ученый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643314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Бизнесмен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571876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Топ-менеджер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крупной компании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072074"/>
            <a:ext cx="192882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ОО НИРСАМУ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072074"/>
            <a:ext cx="257176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БИЗНЕС ИНКУБАТОР «ТКХНОСФЕРА»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428728" y="4286256"/>
            <a:ext cx="500066" cy="6429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7686" y="4286256"/>
            <a:ext cx="500066" cy="6429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358082" y="4357694"/>
            <a:ext cx="500066" cy="64294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5072074"/>
            <a:ext cx="192882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ОО НИРСАМУ +ЦМП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80312" cy="1498178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Отдел организации </a:t>
            </a:r>
            <a:br>
              <a:rPr lang="ru-RU" sz="2700" b="1" dirty="0" smtClean="0"/>
            </a:br>
            <a:r>
              <a:rPr lang="ru-RU" sz="2700" b="1" dirty="0" smtClean="0"/>
              <a:t>научно-исследовательской работы студентов, аспирантов и молодых ученых БГТУ</a:t>
            </a:r>
            <a:endParaRPr lang="ru-RU" sz="27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556792"/>
            <a:ext cx="8568952" cy="52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Функции (выдержка из положения об ОО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НИРСАМУ БГТУ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ривлечение студентов и молодых ученых к выполнению НИР, финансируемых из различных источников (госбюджет, договоры, гранты, программы и т.д.);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ыявление наиболее талантливых студентов и молодых ученых, создание особых условий для развития их творческих способностей;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3.Организация и контроль научно-исследовательской работы студентов и молодых ученых;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ланирование и координация работы подразделений университета по выполнению программ, грантов, плановых показателей НИРС;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рганизация академической мобильности студентов БГТУ;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6.Организация научных мероприятий на базе БГТУ (олимпиад, конкурсов, конференций, выставок);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7.О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казание методической  помощи  в  заполнении  документации  и  организация работы  по  участию студентов, аспирантов и молодых  ученых  во  внешних  и  внутренних  конкурсах, на проведение НИР;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беспечение участия студентов и молодых ученых университета в научных мероприятиях всех уровней. Представление студентов и молодых ученых к различным научным стипендиям, премиям;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одействие научному и творческому сотрудничеству по вопросам НИР студентов и молодых ученых с производственными организациями,  зарубежными вузами и научными организациями;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ропаганда  научных  результатов  и  успехов  в  научной  работе коллективов и отдельных молодых ученых БГТУ;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11.Выполнение иных функций, направленных на обеспечение совершенствования и развития НИРС в университете.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AD0-C7E0-4873-BC20-898622182A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подготовить проект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36433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Провести обзор рынка </a:t>
            </a:r>
            <a:r>
              <a:rPr lang="ru-RU" sz="2000" dirty="0" smtClean="0"/>
              <a:t>технологий, разработок или продуктов в той или иной области.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Сформулировать перечень недостающих прод</a:t>
            </a:r>
            <a:r>
              <a:rPr lang="ru-RU" sz="2000" dirty="0" smtClean="0"/>
              <a:t>уктов, технологий или разработок в изученной области.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Определить возможность разработки </a:t>
            </a:r>
            <a:r>
              <a:rPr lang="ru-RU" sz="2000" dirty="0" smtClean="0"/>
              <a:t>того или иного </a:t>
            </a:r>
            <a:r>
              <a:rPr lang="ru-RU" sz="2000" b="1" dirty="0" smtClean="0"/>
              <a:t>продукта</a:t>
            </a:r>
            <a:r>
              <a:rPr lang="ru-RU" sz="2000" dirty="0" smtClean="0"/>
              <a:t> и его места на рынке.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Сформировать</a:t>
            </a:r>
            <a:r>
              <a:rPr lang="ru-RU" sz="2000" dirty="0" smtClean="0"/>
              <a:t> концептуальную </a:t>
            </a:r>
            <a:r>
              <a:rPr lang="ru-RU" sz="2000" b="1" dirty="0" smtClean="0"/>
              <a:t>модель разработки продукта </a:t>
            </a:r>
            <a:r>
              <a:rPr lang="ru-RU" sz="2000" dirty="0" smtClean="0"/>
              <a:t>(определить основные функции).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Определить </a:t>
            </a:r>
            <a:r>
              <a:rPr lang="ru-RU" sz="2000" b="1" dirty="0" smtClean="0"/>
              <a:t>принцип </a:t>
            </a:r>
            <a:r>
              <a:rPr lang="ru-RU" sz="2000" dirty="0" smtClean="0"/>
              <a:t>работы предлагаемого продукта.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Спрогнозировать эффективность работы </a:t>
            </a:r>
            <a:r>
              <a:rPr lang="ru-RU" sz="2000" dirty="0" smtClean="0"/>
              <a:t>предлагаемого продукта для рынка (возможные продажи </a:t>
            </a:r>
            <a:r>
              <a:rPr lang="ru-RU" sz="2000" b="1" dirty="0" smtClean="0"/>
              <a:t>от его внедрения).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/>
              <a:t>Оформить презентацию</a:t>
            </a:r>
            <a:r>
              <a:rPr lang="ru-RU" sz="2000" dirty="0" smtClean="0"/>
              <a:t>, раскрывающую основные преимущества вашего продукта (актуальность, эффект от внедрения, анализ рынка, возможные продажи, перспективы развития).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2345</Words>
  <Application>Microsoft Office PowerPoint</Application>
  <PresentationFormat>Экран (4:3)</PresentationFormat>
  <Paragraphs>540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МОЛОДЕЖНАЯ  НАУКА БГТУ</vt:lpstr>
      <vt:lpstr>Новая роль ВЫСШЕЙ ШКОЛЫ</vt:lpstr>
      <vt:lpstr>Слайд 3</vt:lpstr>
      <vt:lpstr>Слайд 4</vt:lpstr>
      <vt:lpstr>Слайд 5</vt:lpstr>
      <vt:lpstr>Слайд 6</vt:lpstr>
      <vt:lpstr>С ЧЕГО НАЧАТЬ?</vt:lpstr>
      <vt:lpstr>Отдел организации  научно-исследовательской работы студентов, аспирантов и молодых ученых БГТУ</vt:lpstr>
      <vt:lpstr>Как подготовить проект?</vt:lpstr>
      <vt:lpstr>Как подготовить серию статей?</vt:lpstr>
      <vt:lpstr>Что такое конкурс «УМНИК»?</vt:lpstr>
      <vt:lpstr>Что такое конкурс «КУМИР»?</vt:lpstr>
      <vt:lpstr>Конкурс «Современные научные достижения молодых ученых»</vt:lpstr>
      <vt:lpstr>Конференции, конкурсы, семинары</vt:lpstr>
      <vt:lpstr>Мониторинг и учет публикаций  и достижений для учета и возможности поощрения</vt:lpstr>
      <vt:lpstr>Кружковое движение в научных школах и направлениях</vt:lpstr>
      <vt:lpstr>ЦЕНТР МОЛОДЕЖНОГО ИННОВАЦИОННОГО ТВОРЧЕСТВА ЗАДАЧИ ЦЕНТРА </vt:lpstr>
      <vt:lpstr>Основные виды работ Центра</vt:lpstr>
      <vt:lpstr>Центр молодежного инновационного творчества основан на работе 3-х кружков:</vt:lpstr>
      <vt:lpstr>Цели деятельности бизнес-инкубатора</vt:lpstr>
      <vt:lpstr>Задачи бизнес-инкубатора</vt:lpstr>
      <vt:lpstr>Процесс формирования инновационного бизнеса</vt:lpstr>
      <vt:lpstr>Общая схема взаимодействия БИ БГТУ «Техносфера» с ГАУ «Брянский областной бизнес-инкубатор» </vt:lpstr>
      <vt:lpstr>Немного статистики 2015г.</vt:lpstr>
      <vt:lpstr>   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НАУКА БГТУ</dc:title>
  <dc:creator>User</dc:creator>
  <cp:lastModifiedBy>User</cp:lastModifiedBy>
  <cp:revision>57</cp:revision>
  <dcterms:created xsi:type="dcterms:W3CDTF">2014-01-21T05:58:13Z</dcterms:created>
  <dcterms:modified xsi:type="dcterms:W3CDTF">2016-09-28T09:41:38Z</dcterms:modified>
</cp:coreProperties>
</file>