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6" r:id="rId5"/>
    <p:sldId id="270" r:id="rId6"/>
    <p:sldId id="271" r:id="rId7"/>
    <p:sldId id="272" r:id="rId8"/>
    <p:sldId id="273" r:id="rId9"/>
    <p:sldId id="274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90"/>
  </p:normalViewPr>
  <p:slideViewPr>
    <p:cSldViewPr>
      <p:cViewPr varScale="1">
        <p:scale>
          <a:sx n="102" d="100"/>
          <a:sy n="102" d="100"/>
        </p:scale>
        <p:origin x="176" y="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A1C-B99B-4807-A36A-9D9604EFED1F}" type="datetimeFigureOut">
              <a:rPr lang="ru-RU" smtClean="0"/>
              <a:pPr/>
              <a:t>24.09.16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A5CA-D9BC-4D85-9D1E-670551415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A1C-B99B-4807-A36A-9D9604EFED1F}" type="datetimeFigureOut">
              <a:rPr lang="ru-RU" smtClean="0"/>
              <a:pPr/>
              <a:t>24.09.16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A5CA-D9BC-4D85-9D1E-670551415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A1C-B99B-4807-A36A-9D9604EFED1F}" type="datetimeFigureOut">
              <a:rPr lang="ru-RU" smtClean="0"/>
              <a:pPr/>
              <a:t>24.09.16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A5CA-D9BC-4D85-9D1E-670551415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A1C-B99B-4807-A36A-9D9604EFED1F}" type="datetimeFigureOut">
              <a:rPr lang="ru-RU" smtClean="0"/>
              <a:pPr/>
              <a:t>24.09.16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A5CA-D9BC-4D85-9D1E-670551415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A1C-B99B-4807-A36A-9D9604EFED1F}" type="datetimeFigureOut">
              <a:rPr lang="ru-RU" smtClean="0"/>
              <a:pPr/>
              <a:t>24.09.16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A5CA-D9BC-4D85-9D1E-670551415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A1C-B99B-4807-A36A-9D9604EFED1F}" type="datetimeFigureOut">
              <a:rPr lang="ru-RU" smtClean="0"/>
              <a:pPr/>
              <a:t>24.09.16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A5CA-D9BC-4D85-9D1E-670551415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A1C-B99B-4807-A36A-9D9604EFED1F}" type="datetimeFigureOut">
              <a:rPr lang="ru-RU" smtClean="0"/>
              <a:pPr/>
              <a:t>24.09.16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A5CA-D9BC-4D85-9D1E-670551415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A1C-B99B-4807-A36A-9D9604EFED1F}" type="datetimeFigureOut">
              <a:rPr lang="ru-RU" smtClean="0"/>
              <a:pPr/>
              <a:t>24.09.16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A5CA-D9BC-4D85-9D1E-670551415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A1C-B99B-4807-A36A-9D9604EFED1F}" type="datetimeFigureOut">
              <a:rPr lang="ru-RU" smtClean="0"/>
              <a:pPr/>
              <a:t>24.09.16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A5CA-D9BC-4D85-9D1E-670551415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A1C-B99B-4807-A36A-9D9604EFED1F}" type="datetimeFigureOut">
              <a:rPr lang="ru-RU" smtClean="0"/>
              <a:pPr/>
              <a:t>24.09.16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A5CA-D9BC-4D85-9D1E-670551415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A1C-B99B-4807-A36A-9D9604EFED1F}" type="datetimeFigureOut">
              <a:rPr lang="ru-RU" smtClean="0"/>
              <a:pPr/>
              <a:t>24.09.16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A5CA-D9BC-4D85-9D1E-670551415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CDA1C-B99B-4807-A36A-9D9604EFED1F}" type="datetimeFigureOut">
              <a:rPr lang="ru-RU" smtClean="0"/>
              <a:pPr/>
              <a:t>24.09.16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7A5CA-D9BC-4D85-9D1E-670551415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7"/>
            <a:ext cx="8501122" cy="1668653"/>
          </a:xfrm>
        </p:spPr>
        <p:txBody>
          <a:bodyPr>
            <a:normAutofit/>
          </a:bodyPr>
          <a:lstStyle/>
          <a:p>
            <a:r>
              <a:rPr lang="ru-RU" sz="3300" b="1" dirty="0" smtClean="0">
                <a:solidFill>
                  <a:srgbClr val="002060"/>
                </a:solidFill>
              </a:rPr>
              <a:t>Популяризация вопросов интеллектуальной собственности среди молодежи </a:t>
            </a:r>
            <a:br>
              <a:rPr lang="ru-RU" sz="3300" b="1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Брянской области</a:t>
            </a:r>
            <a:endParaRPr lang="ru-RU" sz="33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867894"/>
            <a:ext cx="8786874" cy="77555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100" b="1" dirty="0" smtClean="0">
                <a:solidFill>
                  <a:srgbClr val="002060"/>
                </a:solidFill>
              </a:rPr>
              <a:t>Докладчик: </a:t>
            </a:r>
            <a:r>
              <a:rPr lang="ru-RU" sz="1100" dirty="0" smtClean="0">
                <a:solidFill>
                  <a:srgbClr val="002060"/>
                </a:solidFill>
              </a:rPr>
              <a:t>магистрант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ru-RU" sz="1100" dirty="0" smtClean="0">
                <a:solidFill>
                  <a:srgbClr val="002060"/>
                </a:solidFill>
              </a:rPr>
              <a:t>2-го </a:t>
            </a:r>
            <a:r>
              <a:rPr lang="ru-RU" sz="1100" dirty="0" smtClean="0">
                <a:solidFill>
                  <a:srgbClr val="002060"/>
                </a:solidFill>
              </a:rPr>
              <a:t>курса </a:t>
            </a:r>
            <a:r>
              <a:rPr lang="ru-RU" sz="1100" dirty="0" smtClean="0">
                <a:solidFill>
                  <a:srgbClr val="002060"/>
                </a:solidFill>
              </a:rPr>
              <a:t>кафедры «Компьютерные технологии и системы</a:t>
            </a:r>
            <a:r>
              <a:rPr lang="ru-RU" sz="1100" dirty="0" smtClean="0">
                <a:solidFill>
                  <a:srgbClr val="002060"/>
                </a:solidFill>
              </a:rPr>
              <a:t>» БГТУ - </a:t>
            </a:r>
            <a:r>
              <a:rPr lang="ru-RU" sz="1100" b="1" dirty="0" smtClean="0">
                <a:solidFill>
                  <a:srgbClr val="002060"/>
                </a:solidFill>
              </a:rPr>
              <a:t>Васечкина В.А.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1100" b="1" dirty="0" smtClean="0">
                <a:solidFill>
                  <a:srgbClr val="002060"/>
                </a:solidFill>
              </a:rPr>
              <a:t>Руководитель: </a:t>
            </a:r>
            <a:r>
              <a:rPr lang="ru-RU" sz="1100" dirty="0" smtClean="0">
                <a:solidFill>
                  <a:srgbClr val="002060"/>
                </a:solidFill>
              </a:rPr>
              <a:t>к.т.н., доцент кафедры «КТС» </a:t>
            </a:r>
            <a:r>
              <a:rPr lang="ru-RU" sz="1100" dirty="0" smtClean="0">
                <a:solidFill>
                  <a:srgbClr val="002060"/>
                </a:solidFill>
              </a:rPr>
              <a:t>БГТУ - </a:t>
            </a:r>
            <a:r>
              <a:rPr lang="ru-RU" sz="1100" b="1" dirty="0" smtClean="0">
                <a:solidFill>
                  <a:srgbClr val="002060"/>
                </a:solidFill>
              </a:rPr>
              <a:t>Малахов </a:t>
            </a:r>
            <a:r>
              <a:rPr lang="ru-RU" sz="1100" b="1" dirty="0" smtClean="0">
                <a:solidFill>
                  <a:srgbClr val="002060"/>
                </a:solidFill>
              </a:rPr>
              <a:t>Ю.А.</a:t>
            </a:r>
          </a:p>
          <a:p>
            <a:pPr algn="r">
              <a:spcBef>
                <a:spcPts val="0"/>
              </a:spcBef>
            </a:pPr>
            <a:r>
              <a:rPr lang="ru-RU" sz="1100" b="1" dirty="0" smtClean="0">
                <a:solidFill>
                  <a:srgbClr val="002060"/>
                </a:solidFill>
              </a:rPr>
              <a:t>Консультант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 smtClean="0">
                <a:solidFill>
                  <a:srgbClr val="002060"/>
                </a:solidFill>
              </a:rPr>
              <a:t>зав. отделом </a:t>
            </a:r>
            <a:r>
              <a:rPr lang="ru-RU" sz="1100" dirty="0">
                <a:solidFill>
                  <a:srgbClr val="002060"/>
                </a:solidFill>
              </a:rPr>
              <a:t>патентной и технической </a:t>
            </a:r>
            <a:r>
              <a:rPr lang="ru-RU" sz="1100" dirty="0" smtClean="0">
                <a:solidFill>
                  <a:srgbClr val="002060"/>
                </a:solidFill>
              </a:rPr>
              <a:t>литературы Брянской областной научной библиотеки им. Тютчева - </a:t>
            </a:r>
            <a:r>
              <a:rPr lang="ru-RU" sz="1100" b="1" dirty="0" err="1" smtClean="0">
                <a:solidFill>
                  <a:srgbClr val="002060"/>
                </a:solidFill>
              </a:rPr>
              <a:t>Протопопова</a:t>
            </a:r>
            <a:r>
              <a:rPr lang="ru-RU" sz="1100" b="1" dirty="0" smtClean="0">
                <a:solidFill>
                  <a:srgbClr val="002060"/>
                </a:solidFill>
              </a:rPr>
              <a:t> Е.Н.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4643452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Брянск 2016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:\Desktop\лого(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8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142858"/>
            <a:ext cx="70723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ФГБОУ ВО «Брянский государственный технический университет»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Брянская областная научная библиотека им. Тютчева</a:t>
            </a:r>
            <a:endParaRPr lang="ru-RU" sz="1200" b="1" dirty="0">
              <a:solidFill>
                <a:srgbClr val="7030A0"/>
              </a:solidFill>
            </a:endParaRPr>
          </a:p>
        </p:txBody>
      </p:sp>
      <p:pic>
        <p:nvPicPr>
          <p:cNvPr id="5121" name="Picture 1" descr="D:\Desktop\bio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836" y="2711454"/>
            <a:ext cx="828000" cy="828000"/>
          </a:xfrm>
          <a:prstGeom prst="rect">
            <a:avLst/>
          </a:prstGeom>
          <a:noFill/>
        </p:spPr>
      </p:pic>
      <p:pic>
        <p:nvPicPr>
          <p:cNvPr id="5122" name="Picture 2" descr="D:\Desktop\grad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282" y="2711454"/>
            <a:ext cx="828000" cy="828000"/>
          </a:xfrm>
          <a:prstGeom prst="rect">
            <a:avLst/>
          </a:prstGeom>
          <a:noFill/>
        </p:spPr>
      </p:pic>
      <p:pic>
        <p:nvPicPr>
          <p:cNvPr id="5123" name="Picture 3" descr="D:\Desktop\yearbo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8496" y="2782892"/>
            <a:ext cx="828000" cy="828000"/>
          </a:xfrm>
          <a:prstGeom prst="rect">
            <a:avLst/>
          </a:prstGeom>
          <a:noFill/>
        </p:spPr>
      </p:pic>
      <p:pic>
        <p:nvPicPr>
          <p:cNvPr id="5124" name="Picture 4" descr="D:\Desktop\high-schoo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5818" y="2711454"/>
            <a:ext cx="828000" cy="828000"/>
          </a:xfrm>
          <a:prstGeom prst="rect">
            <a:avLst/>
          </a:prstGeom>
          <a:noFill/>
        </p:spPr>
      </p:pic>
      <p:pic>
        <p:nvPicPr>
          <p:cNvPr id="5125" name="Picture 5" descr="D:\Desktop\homewo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9604" y="2782892"/>
            <a:ext cx="828000" cy="828000"/>
          </a:xfrm>
          <a:prstGeom prst="rect">
            <a:avLst/>
          </a:prstGeom>
          <a:noFill/>
        </p:spPr>
      </p:pic>
      <p:pic>
        <p:nvPicPr>
          <p:cNvPr id="5126" name="Picture 6" descr="D:\Desktop\diploma 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8826" y="2782892"/>
            <a:ext cx="828000" cy="828000"/>
          </a:xfrm>
          <a:prstGeom prst="rect">
            <a:avLst/>
          </a:prstGeom>
          <a:noFill/>
        </p:spPr>
      </p:pic>
      <p:pic>
        <p:nvPicPr>
          <p:cNvPr id="5127" name="Picture 7" descr="D:\Desktop\graduate 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050" y="2711454"/>
            <a:ext cx="828000" cy="828000"/>
          </a:xfrm>
          <a:prstGeom prst="rect">
            <a:avLst/>
          </a:prstGeom>
          <a:noFill/>
        </p:spPr>
      </p:pic>
      <p:pic>
        <p:nvPicPr>
          <p:cNvPr id="6146" name="Picture 2" descr="http://dereksiz.org/bryanskaya-oblastnaya-nauchnaya-universalenaya-biblioteka-im-f/197011_html_3cd6b88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214296"/>
            <a:ext cx="612000" cy="564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20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ВВЕДЕНИЕ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6"/>
            <a:ext cx="8229600" cy="401933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«Защита интеллектуальной собственности» </a:t>
            </a:r>
            <a:r>
              <a:rPr lang="ru-RU" sz="1600" dirty="0" smtClean="0">
                <a:solidFill>
                  <a:srgbClr val="002060"/>
                </a:solidFill>
              </a:rPr>
              <a:t>– это новая дисциплина, которая ранее не изучалась не только в технических, но и в гуманитарных учебных заведениях. Необходимость изучения этой дисциплины вызвана принципиальными изменениями, которые произошли в последнее время в России в правовом регулировании отношений, связанных с объектами творческой деятельности человека, и в идеологии, обслуживающей эту сферу.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Одним из главных показателей любого цивилизованного общества является то внимание, которое уделяется в нем развитию науки, культуры и техники. От того, насколько значителен интеллектуальный потенциал общества и уровень его культурного развития, зависит успех решения экономических проблем. В свою очередь, наука, культура и техника могут динамично развиваться только при наличии соответствующих условий, включая необходимые правовые предпосылки.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070C0"/>
                </a:solidFill>
              </a:rPr>
              <a:t>*</a:t>
            </a:r>
            <a:r>
              <a:rPr lang="ru-RU" sz="1700" b="1" dirty="0" smtClean="0">
                <a:solidFill>
                  <a:srgbClr val="0070C0"/>
                </a:solidFill>
              </a:rPr>
              <a:t>Интеллектуальная собственность (ИС) </a:t>
            </a:r>
            <a:r>
              <a:rPr lang="ru-RU" sz="1700" dirty="0" smtClean="0">
                <a:solidFill>
                  <a:srgbClr val="00B0F0"/>
                </a:solidFill>
              </a:rPr>
              <a:t>– это один из видов собственности, объекты которой представляют собой творение человеческого разума</a:t>
            </a:r>
            <a:r>
              <a:rPr lang="ru-RU" sz="1700" dirty="0" smtClean="0">
                <a:solidFill>
                  <a:srgbClr val="00B0F0"/>
                </a:solidFill>
              </a:rPr>
              <a:t>.</a:t>
            </a:r>
            <a:endParaRPr lang="ru-RU" sz="17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gradu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500312"/>
            <a:ext cx="1244592" cy="12445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1357304"/>
            <a:ext cx="182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ЧТО </a:t>
            </a:r>
            <a:r>
              <a:rPr lang="ru-RU" sz="2000" b="1" dirty="0" smtClean="0">
                <a:solidFill>
                  <a:srgbClr val="002060"/>
                </a:solidFill>
              </a:rPr>
              <a:t>такое патент?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1357304"/>
            <a:ext cx="1764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КАК </a:t>
            </a:r>
            <a:r>
              <a:rPr lang="ru-RU" sz="2000" b="1" dirty="0" smtClean="0">
                <a:solidFill>
                  <a:srgbClr val="002060"/>
                </a:solidFill>
              </a:rPr>
              <a:t>получить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патент?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1357304"/>
            <a:ext cx="1772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ЗАЧЕМ </a:t>
            </a:r>
            <a:r>
              <a:rPr lang="ru-RU" sz="2000" b="1" dirty="0" smtClean="0">
                <a:solidFill>
                  <a:srgbClr val="002060"/>
                </a:solidFill>
              </a:rPr>
              <a:t>нужен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патент?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86116" y="1142990"/>
            <a:ext cx="2428892" cy="1071570"/>
          </a:xfrm>
          <a:prstGeom prst="ellipse">
            <a:avLst/>
          </a:prstGeom>
          <a:noFill/>
          <a:ln w="12700">
            <a:solidFill>
              <a:srgbClr val="00B0F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-облако 18"/>
          <p:cNvSpPr/>
          <p:nvPr/>
        </p:nvSpPr>
        <p:spPr>
          <a:xfrm flipH="1">
            <a:off x="500034" y="1142990"/>
            <a:ext cx="2520000" cy="1214446"/>
          </a:xfrm>
          <a:prstGeom prst="cloudCallout">
            <a:avLst/>
          </a:prstGeom>
          <a:noFill/>
          <a:ln w="12700">
            <a:solidFill>
              <a:srgbClr val="00B0F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>
            <a:off x="6143636" y="1142990"/>
            <a:ext cx="2520000" cy="1214446"/>
          </a:xfrm>
          <a:prstGeom prst="cloudCallout">
            <a:avLst/>
          </a:prstGeom>
          <a:noFill/>
          <a:ln w="12700">
            <a:solidFill>
              <a:srgbClr val="00B0F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42844" y="4000510"/>
            <a:ext cx="885831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</a:rPr>
              <a:t>Мастер-курсы по </a:t>
            </a:r>
            <a:r>
              <a:rPr lang="ru-RU" sz="2100" b="1" dirty="0" smtClean="0">
                <a:solidFill>
                  <a:srgbClr val="002060"/>
                </a:solidFill>
              </a:rPr>
              <a:t>изучению основ </a:t>
            </a:r>
            <a:r>
              <a:rPr lang="ru-RU" sz="2100" b="1" dirty="0" smtClean="0">
                <a:solidFill>
                  <a:srgbClr val="002060"/>
                </a:solidFill>
              </a:rPr>
              <a:t>интеллектуальной </a:t>
            </a:r>
            <a:r>
              <a:rPr lang="ru-RU" sz="2100" b="1" dirty="0" smtClean="0">
                <a:solidFill>
                  <a:srgbClr val="002060"/>
                </a:solidFill>
              </a:rPr>
              <a:t>собственности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п</a:t>
            </a:r>
            <a:r>
              <a:rPr lang="ru-RU" sz="2800" b="1" dirty="0" smtClean="0">
                <a:solidFill>
                  <a:srgbClr val="7030A0"/>
                </a:solidFill>
              </a:rPr>
              <a:t>омогут Вам в этом вопросе!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3" name="Выноска-облако 22"/>
          <p:cNvSpPr/>
          <p:nvPr/>
        </p:nvSpPr>
        <p:spPr>
          <a:xfrm flipH="1">
            <a:off x="857224" y="2643188"/>
            <a:ext cx="1800000" cy="1071570"/>
          </a:xfrm>
          <a:prstGeom prst="cloudCallout">
            <a:avLst/>
          </a:prstGeom>
          <a:noFill/>
          <a:ln w="12700">
            <a:solidFill>
              <a:srgbClr val="00B0F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71538" y="285750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КАК </a:t>
            </a:r>
            <a:r>
              <a:rPr lang="ru-RU" sz="1600" b="1" dirty="0" smtClean="0">
                <a:solidFill>
                  <a:srgbClr val="002060"/>
                </a:solidFill>
              </a:rPr>
              <a:t>получить авторство?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6643702" y="2643188"/>
            <a:ext cx="1800000" cy="1071570"/>
          </a:xfrm>
          <a:prstGeom prst="cloudCallout">
            <a:avLst/>
          </a:prstGeom>
          <a:noFill/>
          <a:ln w="12700">
            <a:solidFill>
              <a:srgbClr val="00B0F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858016" y="2786064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КАК </a:t>
            </a:r>
            <a:r>
              <a:rPr lang="ru-RU" sz="1400" b="1" dirty="0" smtClean="0">
                <a:solidFill>
                  <a:srgbClr val="002060"/>
                </a:solidFill>
              </a:rPr>
              <a:t>охранять свои права на патент?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8596" y="71420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571472" y="142858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АКТУАЛЬНОСТЬ ВОПРОСА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1428742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Цель проекта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>
                <a:solidFill>
                  <a:srgbClr val="002060"/>
                </a:solidFill>
              </a:rPr>
              <a:t>обучение </a:t>
            </a:r>
            <a:r>
              <a:rPr lang="ru-RU" dirty="0" smtClean="0">
                <a:solidFill>
                  <a:srgbClr val="002060"/>
                </a:solidFill>
              </a:rPr>
              <a:t>молодежи основам </a:t>
            </a:r>
            <a:r>
              <a:rPr lang="ru-RU" dirty="0">
                <a:solidFill>
                  <a:srgbClr val="002060"/>
                </a:solidFill>
              </a:rPr>
              <a:t>интеллектуальной собственности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 fontAlgn="base"/>
            <a:r>
              <a:rPr lang="ru-RU" b="1" dirty="0" smtClean="0">
                <a:solidFill>
                  <a:srgbClr val="002060"/>
                </a:solidFill>
              </a:rPr>
              <a:t>Основной </a:t>
            </a:r>
            <a:r>
              <a:rPr lang="ru-RU" b="1" dirty="0">
                <a:solidFill>
                  <a:srgbClr val="002060"/>
                </a:solidFill>
              </a:rPr>
              <a:t>принцип Проекта </a:t>
            </a:r>
            <a:r>
              <a:rPr lang="ru-RU" dirty="0">
                <a:solidFill>
                  <a:srgbClr val="002060"/>
                </a:solidFill>
              </a:rPr>
              <a:t>– «</a:t>
            </a:r>
            <a:r>
              <a:rPr lang="ru-RU" dirty="0" err="1">
                <a:solidFill>
                  <a:srgbClr val="002060"/>
                </a:solidFill>
              </a:rPr>
              <a:t>уча-учусь</a:t>
            </a:r>
            <a:r>
              <a:rPr lang="ru-RU" dirty="0">
                <a:solidFill>
                  <a:srgbClr val="002060"/>
                </a:solidFill>
              </a:rPr>
              <a:t>» 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dirty="0">
                <a:solidFill>
                  <a:srgbClr val="002060"/>
                </a:solidFill>
              </a:rPr>
              <a:t>человек лучше всего познает предмет тогда, когда он делится своими знаниями с другими людьми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Аудитория проекта</a:t>
            </a:r>
            <a:r>
              <a:rPr lang="ru-RU" dirty="0" smtClean="0">
                <a:solidFill>
                  <a:srgbClr val="002060"/>
                </a:solidFill>
              </a:rPr>
              <a:t>: молодые </a:t>
            </a:r>
            <a:r>
              <a:rPr lang="ru-RU" dirty="0">
                <a:solidFill>
                  <a:srgbClr val="002060"/>
                </a:solidFill>
              </a:rPr>
              <a:t>люди в возрасте от 18 до 30 лет (студенты  различных  вузов  РФ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algn="just" fontAlgn="base"/>
            <a:endParaRPr lang="ru-RU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b="1" dirty="0" smtClean="0">
                <a:solidFill>
                  <a:srgbClr val="002060"/>
                </a:solidFill>
              </a:rPr>
              <a:t>Эффект от реализации Проекта</a:t>
            </a:r>
            <a:r>
              <a:rPr lang="ru-RU" dirty="0" smtClean="0">
                <a:solidFill>
                  <a:srgbClr val="002060"/>
                </a:solidFill>
              </a:rPr>
              <a:t>: повышение грамотности молодежи в сфере интеллектуальной собственности.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92867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НАУЧНО - ОБРАЗОВАТЕЛЬНЫЙ ПРОЕКТ «ИНТЕЛЛЕКТУАЛЬНЫЙ ДЕСАНТ</a:t>
            </a:r>
            <a:r>
              <a:rPr lang="ru-RU" b="1" dirty="0" smtClean="0">
                <a:solidFill>
                  <a:srgbClr val="7030A0"/>
                </a:solidFill>
              </a:rPr>
              <a:t>» (РГАИС):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6" name="Picture 4" descr="D:\Desktop\group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6"/>
            <a:ext cx="540000" cy="540000"/>
          </a:xfrm>
          <a:prstGeom prst="rect">
            <a:avLst/>
          </a:prstGeom>
          <a:noFill/>
        </p:spPr>
      </p:pic>
      <p:pic>
        <p:nvPicPr>
          <p:cNvPr id="3077" name="Picture 5" descr="D:\Desktop\present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24"/>
            <a:ext cx="540000" cy="540000"/>
          </a:xfrm>
          <a:prstGeom prst="rect">
            <a:avLst/>
          </a:prstGeom>
          <a:noFill/>
        </p:spPr>
      </p:pic>
      <p:pic>
        <p:nvPicPr>
          <p:cNvPr id="3078" name="Picture 6" descr="D:\Desktop\incandescent-light-bul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74"/>
            <a:ext cx="576000" cy="576000"/>
          </a:xfrm>
          <a:prstGeom prst="rect">
            <a:avLst/>
          </a:prstGeom>
          <a:noFill/>
        </p:spPr>
      </p:pic>
      <p:pic>
        <p:nvPicPr>
          <p:cNvPr id="3079" name="Picture 7" descr="D:\Desktop\edit-docum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00180"/>
            <a:ext cx="540000" cy="54000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5720" y="142858"/>
            <a:ext cx="857256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БОЛЬШОЙ ИНТЕЛЛЕКТУАЛЬНЫЙ ДЕСАНТ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y.ru.images.1c-bitrix-cdn.ru/upload/resize_cache/iblock/43c/480_320_2/43c779d386415397e6a9f74149b41dd6.jpg?142667031447256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357290" y="642924"/>
            <a:ext cx="6072230" cy="40481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0248181">
            <a:off x="5429517" y="784752"/>
            <a:ext cx="2281228" cy="40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МИД БГТУ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20258774">
            <a:off x="5378463" y="393497"/>
            <a:ext cx="2428892" cy="1512997"/>
          </a:xfrm>
          <a:prstGeom prst="ellipse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42858"/>
            <a:ext cx="8572560" cy="7858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МИНИ-ИНТЕЛЛЕКТУАЛЬНЫЙ ДЕСАНТ БГТУ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216250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ПЕРЕЧЕНЬ </a:t>
            </a:r>
            <a:r>
              <a:rPr lang="ru-RU" sz="2000" b="1" dirty="0" smtClean="0">
                <a:solidFill>
                  <a:srgbClr val="7030A0"/>
                </a:solidFill>
              </a:rPr>
              <a:t>ВОПРОСОВ</a:t>
            </a:r>
            <a:r>
              <a:rPr lang="ru-RU" sz="2000" b="1" dirty="0" smtClean="0">
                <a:solidFill>
                  <a:srgbClr val="7030A0"/>
                </a:solidFill>
              </a:rPr>
              <a:t>, КОТОРЫЕ ОХВАТЫВАЕТ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МИНИ-ИНТЕЛЛЕКТУАЛЬНЫЙ ДЕСАНТ БГТУ: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211710"/>
            <a:ext cx="5357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b="1" dirty="0" smtClean="0">
                <a:solidFill>
                  <a:srgbClr val="002060"/>
                </a:solidFill>
              </a:rPr>
              <a:t>1. Теоретические вопросы:</a:t>
            </a:r>
          </a:p>
          <a:p>
            <a:pPr marL="342900" indent="342900" algn="just">
              <a:buFont typeface="Calibri" pitchFamily="34" charset="0"/>
              <a:buChar char="–"/>
            </a:pPr>
            <a:r>
              <a:rPr lang="ru-RU" dirty="0" smtClean="0">
                <a:solidFill>
                  <a:srgbClr val="002060"/>
                </a:solidFill>
              </a:rPr>
              <a:t>авторское право и смежные права;  </a:t>
            </a:r>
          </a:p>
          <a:p>
            <a:pPr marL="342900" indent="342900" algn="just">
              <a:buFont typeface="Calibri" pitchFamily="34" charset="0"/>
              <a:buChar char="–"/>
            </a:pPr>
            <a:r>
              <a:rPr lang="ru-RU" dirty="0" smtClean="0">
                <a:solidFill>
                  <a:srgbClr val="002060"/>
                </a:solidFill>
              </a:rPr>
              <a:t>патентное право;  </a:t>
            </a:r>
          </a:p>
          <a:p>
            <a:pPr marL="342900" indent="342900" algn="just">
              <a:buFont typeface="Calibri" pitchFamily="34" charset="0"/>
              <a:buChar char="–"/>
            </a:pPr>
            <a:r>
              <a:rPr lang="ru-RU" dirty="0" smtClean="0">
                <a:solidFill>
                  <a:srgbClr val="002060"/>
                </a:solidFill>
              </a:rPr>
              <a:t>средства </a:t>
            </a:r>
            <a:r>
              <a:rPr lang="ru-RU" dirty="0" smtClean="0">
                <a:solidFill>
                  <a:srgbClr val="002060"/>
                </a:solidFill>
              </a:rPr>
              <a:t>индивидуализации товаров и услуг;  </a:t>
            </a:r>
          </a:p>
          <a:p>
            <a:pPr marL="342900" indent="342900" algn="just">
              <a:buFont typeface="Calibri" pitchFamily="34" charset="0"/>
              <a:buChar char="–"/>
            </a:pPr>
            <a:r>
              <a:rPr lang="ru-RU" dirty="0" smtClean="0">
                <a:solidFill>
                  <a:srgbClr val="002060"/>
                </a:solidFill>
              </a:rPr>
              <a:t>охрана нетрадиционных объектов.</a:t>
            </a:r>
          </a:p>
          <a:p>
            <a:pPr marL="342900" indent="-342900" algn="just"/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 algn="just"/>
            <a:r>
              <a:rPr lang="ru-RU" b="1" dirty="0" smtClean="0">
                <a:solidFill>
                  <a:srgbClr val="002060"/>
                </a:solidFill>
              </a:rPr>
              <a:t>2. Практические задания и задачи.</a:t>
            </a:r>
          </a:p>
          <a:p>
            <a:pPr marL="342900" indent="-342900" algn="just"/>
            <a:endParaRPr lang="ru-RU" dirty="0" smtClean="0">
              <a:solidFill>
                <a:srgbClr val="002060"/>
              </a:solidFill>
            </a:endParaRPr>
          </a:p>
          <a:p>
            <a:pPr marL="342900" indent="-342900" algn="just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Picture 10" descr="D:\Desktop\ois_1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42910" y="1000114"/>
            <a:ext cx="2160000" cy="1620000"/>
          </a:xfrm>
          <a:prstGeom prst="rect">
            <a:avLst/>
          </a:prstGeom>
          <a:noFill/>
        </p:spPr>
      </p:pic>
      <p:pic>
        <p:nvPicPr>
          <p:cNvPr id="9" name="Picture 11" descr="D:\Desktop\ois_2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42910" y="2928940"/>
            <a:ext cx="2160000" cy="1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6"/>
            <a:ext cx="7886700" cy="718761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Задание №1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6"/>
            <a:ext cx="7886700" cy="32635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недалекие времена не существовало телефонов с камерой. Были отдельно мобильный телефон и фотоаппарат. </a:t>
            </a:r>
            <a:r>
              <a:rPr lang="ru-RU" sz="2400" b="1" dirty="0" smtClean="0">
                <a:solidFill>
                  <a:srgbClr val="002060"/>
                </a:solidFill>
              </a:rPr>
              <a:t>Но потом некий человек решил совместить эти два изобретения и получил телефон с камерой. </a:t>
            </a:r>
            <a:r>
              <a:rPr lang="ru-RU" sz="2400" dirty="0" smtClean="0">
                <a:solidFill>
                  <a:srgbClr val="002060"/>
                </a:solidFill>
              </a:rPr>
              <a:t>Какой это объект ИС?</a:t>
            </a:r>
          </a:p>
          <a:p>
            <a:endParaRPr lang="ru-RU" sz="2400" dirty="0"/>
          </a:p>
        </p:txBody>
      </p:sp>
      <p:pic>
        <p:nvPicPr>
          <p:cNvPr id="1028" name="Picture 4" descr="https://metrouk2.files.wordpress.com/2014/11/elib_410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8"/>
            <a:ext cx="1326435" cy="1555601"/>
          </a:xfrm>
          <a:prstGeom prst="rect">
            <a:avLst/>
          </a:prstGeom>
          <a:noFill/>
        </p:spPr>
      </p:pic>
      <p:pic>
        <p:nvPicPr>
          <p:cNvPr id="1030" name="Picture 6" descr="http://freemarket.kiev.ua/images_goods/Samsung/Samsung-L210-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714758"/>
            <a:ext cx="1426202" cy="1041422"/>
          </a:xfrm>
          <a:prstGeom prst="rect">
            <a:avLst/>
          </a:prstGeom>
          <a:noFill/>
        </p:spPr>
      </p:pic>
      <p:pic>
        <p:nvPicPr>
          <p:cNvPr id="1032" name="Picture 8" descr="http://farm4.staticflickr.com/3816/12658891735_de9d99d681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500444"/>
            <a:ext cx="1889366" cy="1336500"/>
          </a:xfrm>
          <a:prstGeom prst="rect">
            <a:avLst/>
          </a:prstGeom>
          <a:noFill/>
        </p:spPr>
      </p:pic>
      <p:sp>
        <p:nvSpPr>
          <p:cNvPr id="8" name="Плюс 7"/>
          <p:cNvSpPr/>
          <p:nvPr/>
        </p:nvSpPr>
        <p:spPr>
          <a:xfrm>
            <a:off x="2285984" y="3857634"/>
            <a:ext cx="693012" cy="642938"/>
          </a:xfrm>
          <a:prstGeom prst="mathPlu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5500694" y="3857634"/>
            <a:ext cx="750138" cy="755672"/>
          </a:xfrm>
          <a:prstGeom prst="mathEqua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 descr="https://image.freepik.com/free-icon/_318-51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14296"/>
            <a:ext cx="857256" cy="767958"/>
          </a:xfrm>
          <a:prstGeom prst="rect">
            <a:avLst/>
          </a:prstGeom>
          <a:noFill/>
        </p:spPr>
      </p:pic>
      <p:pic>
        <p:nvPicPr>
          <p:cNvPr id="12" name="Picture 2" descr="https://image.freepik.com/free-icon/_318-519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14296"/>
            <a:ext cx="912688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78709"/>
            <a:ext cx="7886700" cy="36401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Человек объединил два разных изобретения: самокат и детскую коляску. Получилось новое изобретение со своими преимуществами – детская коляска-самокат. Какой объект ИС получился?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976" y="3173665"/>
            <a:ext cx="1844491" cy="1388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000378"/>
            <a:ext cx="1467324" cy="1561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286" y="3009359"/>
            <a:ext cx="1894622" cy="1552797"/>
          </a:xfrm>
          <a:prstGeom prst="rect">
            <a:avLst/>
          </a:prstGeom>
        </p:spPr>
      </p:pic>
      <p:sp>
        <p:nvSpPr>
          <p:cNvPr id="8" name="Плюс 7"/>
          <p:cNvSpPr/>
          <p:nvPr/>
        </p:nvSpPr>
        <p:spPr>
          <a:xfrm>
            <a:off x="2293149" y="3455308"/>
            <a:ext cx="566836" cy="541147"/>
          </a:xfrm>
          <a:prstGeom prst="mathPlu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9" name="Равно 8"/>
          <p:cNvSpPr/>
          <p:nvPr/>
        </p:nvSpPr>
        <p:spPr>
          <a:xfrm>
            <a:off x="5387192" y="3450112"/>
            <a:ext cx="691909" cy="546343"/>
          </a:xfrm>
          <a:prstGeom prst="mathEqua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42910" y="214296"/>
            <a:ext cx="7886700" cy="718761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Задание №2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" name="Picture 2" descr="https://image.freepik.com/free-icon/_318-51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14296"/>
            <a:ext cx="857256" cy="767958"/>
          </a:xfrm>
          <a:prstGeom prst="rect">
            <a:avLst/>
          </a:prstGeom>
          <a:noFill/>
        </p:spPr>
      </p:pic>
      <p:pic>
        <p:nvPicPr>
          <p:cNvPr id="15" name="Picture 2" descr="https://image.freepik.com/free-icon/_318-519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14296"/>
            <a:ext cx="912688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42858"/>
            <a:ext cx="857256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ПЕРСПЕКТИВЫ РАЗВИТИЯ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9516" y="1059582"/>
            <a:ext cx="58704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rgbClr val="002060"/>
                </a:solidFill>
              </a:rPr>
              <a:t>1. </a:t>
            </a:r>
            <a:r>
              <a:rPr lang="ru-RU" sz="2300" dirty="0" smtClean="0">
                <a:solidFill>
                  <a:srgbClr val="002060"/>
                </a:solidFill>
              </a:rPr>
              <a:t>Проведение мини-интеллектуального десанта БГТУ для молодежи Брянской области.</a:t>
            </a:r>
            <a:endParaRPr lang="ru-RU" sz="2300" dirty="0" smtClean="0">
              <a:solidFill>
                <a:srgbClr val="002060"/>
              </a:solidFill>
            </a:endParaRPr>
          </a:p>
          <a:p>
            <a:pPr algn="just"/>
            <a:endParaRPr lang="ru-RU" sz="2300" dirty="0" smtClean="0">
              <a:solidFill>
                <a:srgbClr val="002060"/>
              </a:solidFill>
            </a:endParaRPr>
          </a:p>
          <a:p>
            <a:pPr algn="just"/>
            <a:r>
              <a:rPr lang="ru-RU" sz="2300" dirty="0" smtClean="0">
                <a:solidFill>
                  <a:srgbClr val="002060"/>
                </a:solidFill>
              </a:rPr>
              <a:t>2. </a:t>
            </a:r>
            <a:r>
              <a:rPr lang="ru-RU" sz="2300" dirty="0" smtClean="0">
                <a:solidFill>
                  <a:srgbClr val="002060"/>
                </a:solidFill>
              </a:rPr>
              <a:t>Подготовка </a:t>
            </a:r>
            <a:r>
              <a:rPr lang="ru-RU" sz="2300" dirty="0">
                <a:solidFill>
                  <a:srgbClr val="002060"/>
                </a:solidFill>
              </a:rPr>
              <a:t>студентов высших учебных заведений Центрального федерального округа (</a:t>
            </a:r>
            <a:r>
              <a:rPr lang="ru-RU" sz="2300" dirty="0" smtClean="0">
                <a:solidFill>
                  <a:srgbClr val="002060"/>
                </a:solidFill>
              </a:rPr>
              <a:t>ЦФО) </a:t>
            </a:r>
            <a:r>
              <a:rPr lang="ru-RU" sz="2300" dirty="0" smtClean="0">
                <a:solidFill>
                  <a:srgbClr val="002060"/>
                </a:solidFill>
              </a:rPr>
              <a:t>к </a:t>
            </a:r>
            <a:r>
              <a:rPr lang="ru-RU" sz="2300" dirty="0">
                <a:solidFill>
                  <a:srgbClr val="002060"/>
                </a:solidFill>
              </a:rPr>
              <a:t>ежегодной </a:t>
            </a:r>
            <a:r>
              <a:rPr lang="ru-RU" sz="2300" dirty="0" smtClean="0">
                <a:solidFill>
                  <a:srgbClr val="002060"/>
                </a:solidFill>
              </a:rPr>
              <a:t>Межрегиональной студенческой олимпиаде </a:t>
            </a:r>
            <a:r>
              <a:rPr lang="ru-RU" sz="2300" dirty="0">
                <a:solidFill>
                  <a:srgbClr val="002060"/>
                </a:solidFill>
              </a:rPr>
              <a:t>«Защита интеллектуальной собственности и </a:t>
            </a:r>
            <a:r>
              <a:rPr lang="ru-RU" sz="2300" dirty="0" err="1">
                <a:solidFill>
                  <a:srgbClr val="002060"/>
                </a:solidFill>
              </a:rPr>
              <a:t>патентоведение</a:t>
            </a:r>
            <a:r>
              <a:rPr lang="ru-RU" sz="2300" dirty="0" smtClean="0">
                <a:solidFill>
                  <a:srgbClr val="002060"/>
                </a:solidFill>
              </a:rPr>
              <a:t>».</a:t>
            </a:r>
            <a:endParaRPr lang="ru-RU" sz="2300" dirty="0">
              <a:solidFill>
                <a:srgbClr val="7030A0"/>
              </a:solidFill>
            </a:endParaRPr>
          </a:p>
        </p:txBody>
      </p:sp>
      <p:pic>
        <p:nvPicPr>
          <p:cNvPr id="10" name="Picture 13" descr="D:\Desktop\img_dsc09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228" y="1203598"/>
            <a:ext cx="2160000" cy="1620000"/>
          </a:xfrm>
          <a:prstGeom prst="rect">
            <a:avLst/>
          </a:prstGeom>
          <a:noFill/>
        </p:spPr>
      </p:pic>
      <p:pic>
        <p:nvPicPr>
          <p:cNvPr id="11" name="Picture 12" descr="D:\Desktop\img_dsc09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396" y="3071345"/>
            <a:ext cx="2160000" cy="1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9848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437</Words>
  <Application>Microsoft Macintosh PowerPoint</Application>
  <PresentationFormat>Экран (16:9)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Популяризация вопросов интеллектуальной собственности среди молодежи  Брянской области</vt:lpstr>
      <vt:lpstr>ВВЕДЕНИЕ</vt:lpstr>
      <vt:lpstr>АКТУАЛЬНОСТЬ ВОПРОСА</vt:lpstr>
      <vt:lpstr>БОЛЬШОЙ ИНТЕЛЛЕКТУАЛЬНЫЙ ДЕСАНТ</vt:lpstr>
      <vt:lpstr>Презентация PowerPoint</vt:lpstr>
      <vt:lpstr>МИНИ-ИНТЕЛЛЕКТУАЛЬНЫЙ ДЕСАНТ БГТУ</vt:lpstr>
      <vt:lpstr>Задание №1</vt:lpstr>
      <vt:lpstr>Задание №2</vt:lpstr>
      <vt:lpstr>ПЕРСПЕКТИВЫ РАЗВИТИЯ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Популяризация вопросов интеллектуальной собственности среди молодежи  Брянской области</dc:title>
  <dc:creator>User</dc:creator>
  <cp:lastModifiedBy>валерия васечкина</cp:lastModifiedBy>
  <cp:revision>38</cp:revision>
  <dcterms:created xsi:type="dcterms:W3CDTF">2016-09-22T06:28:11Z</dcterms:created>
  <dcterms:modified xsi:type="dcterms:W3CDTF">2016-09-25T09:28:19Z</dcterms:modified>
</cp:coreProperties>
</file>