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0" r:id="rId3"/>
    <p:sldId id="260" r:id="rId4"/>
    <p:sldId id="259" r:id="rId5"/>
    <p:sldId id="261" r:id="rId6"/>
    <p:sldId id="262" r:id="rId7"/>
    <p:sldId id="263" r:id="rId8"/>
    <p:sldId id="278" r:id="rId9"/>
    <p:sldId id="279" r:id="rId10"/>
    <p:sldId id="281" r:id="rId11"/>
    <p:sldId id="282" r:id="rId12"/>
    <p:sldId id="283" r:id="rId13"/>
    <p:sldId id="284" r:id="rId14"/>
    <p:sldId id="265" r:id="rId15"/>
    <p:sldId id="266" r:id="rId16"/>
    <p:sldId id="267" r:id="rId17"/>
    <p:sldId id="268" r:id="rId18"/>
    <p:sldId id="269" r:id="rId19"/>
    <p:sldId id="270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35" autoAdjust="0"/>
    <p:restoredTop sz="94660"/>
  </p:normalViewPr>
  <p:slideViewPr>
    <p:cSldViewPr>
      <p:cViewPr varScale="1">
        <p:scale>
          <a:sx n="67" d="100"/>
          <a:sy n="67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Брянская учительская газета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Брянский перекрёсток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Брянский рабочий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2012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axId val="37892864"/>
        <c:axId val="37894400"/>
      </c:barChart>
      <c:catAx>
        <c:axId val="3789286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accent6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  <c:crossAx val="37894400"/>
        <c:crosses val="autoZero"/>
        <c:auto val="1"/>
        <c:lblAlgn val="ctr"/>
        <c:lblOffset val="100"/>
      </c:catAx>
      <c:valAx>
        <c:axId val="37894400"/>
        <c:scaling>
          <c:orientation val="minMax"/>
        </c:scaling>
        <c:axPos val="l"/>
        <c:majorGridlines>
          <c:spPr>
            <a:ln>
              <a:solidFill>
                <a:schemeClr val="accent6">
                  <a:lumMod val="7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accent6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  <c:crossAx val="37892864"/>
        <c:crosses val="autoZero"/>
        <c:crossBetween val="between"/>
      </c:valAx>
      <c:spPr>
        <a:ln>
          <a:solidFill>
            <a:schemeClr val="accent6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EC012-CA37-413D-9EB0-6A0C764C4157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585B-64BF-4F15-B70D-FF17CBB17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585B-64BF-4F15-B70D-FF17CBB170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D21BCB9-C0F7-4338-8F99-6CF70F0F366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E379E3-8EA8-402E-AE98-A0493645E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2000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Муниципальное бюджетное учреждение культуры </a:t>
            </a:r>
            <a:b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«Стародубская </a:t>
            </a:r>
            <a:r>
              <a:rPr lang="ru-RU" sz="2400" b="1" dirty="0" err="1" smtClean="0">
                <a:solidFill>
                  <a:srgbClr val="C00000"/>
                </a:solidFill>
                <a:latin typeface="Constantia" pitchFamily="18" charset="0"/>
              </a:rPr>
              <a:t>межпоселенческая</a:t>
            </a: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 районная</a:t>
            </a:r>
            <a:r>
              <a:rPr lang="en-US" sz="2400" b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библиотека     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ru-RU" sz="2400" dirty="0" err="1" smtClean="0">
                <a:solidFill>
                  <a:srgbClr val="FF0000"/>
                </a:solidFill>
              </a:rPr>
              <a:t>ttp</a:t>
            </a:r>
            <a:r>
              <a:rPr lang="ru-RU" sz="2400" dirty="0" smtClean="0">
                <a:solidFill>
                  <a:srgbClr val="FF0000"/>
                </a:solidFill>
              </a:rPr>
              <a:t>://</a:t>
            </a:r>
            <a:r>
              <a:rPr lang="ru-RU" sz="2400" dirty="0" err="1" smtClean="0">
                <a:solidFill>
                  <a:srgbClr val="FF0000"/>
                </a:solidFill>
              </a:rPr>
              <a:t>starodub</a:t>
            </a:r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ru-RU" sz="2400" dirty="0" err="1" smtClean="0">
                <a:solidFill>
                  <a:srgbClr val="FF0000"/>
                </a:solidFill>
              </a:rPr>
              <a:t>iblioteka.ru</a:t>
            </a:r>
            <a:r>
              <a:rPr lang="ru-RU" sz="2400" dirty="0" smtClean="0">
                <a:solidFill>
                  <a:srgbClr val="FF0000"/>
                </a:solidFill>
              </a:rPr>
              <a:t>/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6143636" y="1535112"/>
            <a:ext cx="2543164" cy="160813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Директор библиотеки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Гасич</a:t>
            </a:r>
            <a:r>
              <a:rPr lang="ru-RU" b="1" dirty="0" smtClean="0">
                <a:solidFill>
                  <a:srgbClr val="FF0000"/>
                </a:solidFill>
              </a:rPr>
              <a:t> Наталья Павловна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BibLioTeka\Мои документы\Мои рисунки\фото библ 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643050"/>
            <a:ext cx="5857884" cy="52149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8" name="Содержимое 17" descr="http://starodub-biblioteka.ru/wp-content/uploads/2011/11/%D0%93%D0%B0%D1%81%D0%B8%D1%87-%D0%9D%D0%B0%D1%82%D0%B0%D0%BB%D1%8C%D1%8F-%D0%9F%D0%B0%D0%B2%D0%BB%D0%BE%D0%B2%D0%BD%D0%B0-300x200.jpg"/>
          <p:cNvPicPr>
            <a:picLocks noGrp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857884" y="3357562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74711"/>
            <a:ext cx="811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07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BibLioTeka\Рабочий стол\Экология\13088786266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88"/>
            <a:ext cx="9144000" cy="69227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43914" cy="35719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  <a:t>Освещение роли образовательных и культурно-просветительных учреждений в формировании экологической культуры – 23%;</a:t>
            </a:r>
            <a:b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286123"/>
            <a:ext cx="7186634" cy="2886393"/>
          </a:xfrm>
        </p:spPr>
        <p:txBody>
          <a:bodyPr/>
          <a:lstStyle/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3245"/>
            <a:ext cx="8572559" cy="65090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38977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Формы и методы формирования экологической культуры у дошкольников – 10%;</a:t>
            </a:r>
            <a:b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3099"/>
            <a:ext cx="8643997" cy="66549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7572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Юбилейные даты писателей, художников в творчестве которых нашли отражение темы природы, памятные даты – 25-летие взрыва на Чернобыльской АЭС – 4%;</a:t>
            </a:r>
            <a:b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88"/>
            <a:ext cx="9144000" cy="69227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1040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Освещение норм юридической ответственности за нарушение требований экологического законодательства – 3%.</a:t>
            </a:r>
            <a:b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9610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ЧАСТОТА ОТРАЖЕНИЯ ЭКОЛОГИЧЕСКИХ ПРОБЛЕМ В ГАЗЕТНЫХ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ПУБЛИКАЦИЯХ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8895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РЕГИОНАЛЬНЫЕ МЕРОПРИЯТИЯ ЭКОЛОГИЧЕСКОЙ НАПРАВЛЕННОСТИ -35%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38964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ЛОКАЛЬНЫЕ МЕРОПРИЯТИЯ ЭКОЛОГИЧЕСКОЙ НАПРАВЛЕННОСТИ - 26%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1468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АКЦИИ, СЛЕТЫ, СЕМИНАРЫ,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КОНКУРСЫ  С ЦЕЛЬЮ ИЗУЧЕНИЯ И ОБОБЩЕНИЯ ОПЫТА ПО ЭКОЛОГИЧЕСКОМУ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ВОСПИТАНИЮ -23%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ibLioTeka\Рабочий стол\Экология\13088786266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718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ПРАКТИЧЕСКИЕ НАРАБОТКИ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 ОБЛАСТИ ЭКОЛОГИЧЕСКОГОВОСПИТАНИЯ </a:t>
            </a:r>
            <a:r>
              <a:rPr lang="ru-RU" smtClean="0">
                <a:solidFill>
                  <a:schemeClr val="bg1">
                    <a:lumMod val="10000"/>
                  </a:schemeClr>
                </a:solidFill>
              </a:rPr>
              <a:t>И </a:t>
            </a:r>
            <a:r>
              <a:rPr lang="ru-RU" smtClean="0">
                <a:solidFill>
                  <a:schemeClr val="bg1">
                    <a:lumMod val="10000"/>
                  </a:schemeClr>
                </a:solidFill>
              </a:rPr>
              <a:t>ПРОСВЕЩЕНИЯ -16%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BibLioTeka\Рабочий стол\Экология\logo_print.gif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-214346" y="-43905"/>
            <a:ext cx="9358346" cy="69366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9286908" cy="785818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ВЫВОДЫ: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071547"/>
            <a:ext cx="8786842" cy="4929221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БОЛЬШЕ ОТРАЖАТЬ ДЕЯТЕЛЬНОСТЬ ПРИРОДООХРАНИТЕЛЬНЫХ СЛУЖБ;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ОСВЕЩАТЬ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СОСТОЯНИЕ  ОКРУЖАЮЩЕЙ СРЕДЫ БРЯНСКОЙ ОБЛАСТИ;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ОСВЕЩАТЬ  СОВМЕСТНУЮ ДЕЯТЕЛЬНОСТЬ ВСЕХ ЗАИНТЕРЕСОВАННЫХ СЛУЖБ;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ОСВЕЩАТЬ НОРМЫ ЮРИДИЧЕСКОЙ ОТВЕТСТВЕННОСТИ ЗА НАРУШЕНИЕ ТРЕБОВАНИЙ ЭКОЛОГИЧЕСКОГО ПРАВА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8" descr="http://uld15.odnoklassniki.ru/getImage?photoId=465505544170&amp;photoType=0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928670"/>
            <a:ext cx="235745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BibLioTeka\Рабочий стол\Экология\priroda1.jpg"/>
          <p:cNvPicPr>
            <a:picLocks noChangeAspect="1" noChangeArrowheads="1"/>
          </p:cNvPicPr>
          <p:nvPr/>
        </p:nvPicPr>
        <p:blipFill>
          <a:blip r:embed="rId4" cstate="print"/>
          <a:srcRect t="20711"/>
          <a:stretch>
            <a:fillRect/>
          </a:stretch>
        </p:blipFill>
        <p:spPr bwMode="auto">
          <a:xfrm>
            <a:off x="357158" y="1785926"/>
            <a:ext cx="4786314" cy="472649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429256" y="4714884"/>
            <a:ext cx="3714744" cy="21431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    </a:t>
            </a:r>
            <a:r>
              <a:rPr lang="ru-RU" sz="9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Подлегаева</a:t>
            </a: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Алла Александровна</a:t>
            </a:r>
          </a:p>
          <a:p>
            <a:endParaRPr lang="ru-RU" sz="72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0" y="5786454"/>
            <a:ext cx="5643570" cy="785818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ОХРАНА ПРИРОДЫ –ДОЛГ  КАЖДОГО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14290"/>
            <a:ext cx="7000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«ОСВЕЩЕНИЕ ЭКОЛОГИЧЕСКИХ ПРОБЛЕМ НА СТРАНИЦАХ ОБЛАСТНЫХ ГАЗЕТ»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ibLioTeka\Рабочий стол\Экология\ывпгогрлддш7нееек4уц5546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4357718" cy="57759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flipH="1">
            <a:off x="4714876" y="1428736"/>
            <a:ext cx="4214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«Не природе нужна наша защита. Это нам необходимо её покровительство: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	чистый воздух, чтобы дышать, 				кристальная вода, чтобы пить,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		 	вся природа, чтобы жить»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Н. Ф .</a:t>
            </a:r>
            <a:r>
              <a:rPr lang="ru-RU" sz="2400" b="1" dirty="0" err="1" smtClean="0">
                <a:solidFill>
                  <a:srgbClr val="002060"/>
                </a:solidFill>
              </a:rPr>
              <a:t>Реймерс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учёный, эколог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ibLioTeka\Рабочий стол\Экология\104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Цель мониторинга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:</a:t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effectLst/>
              </a:rPr>
              <a:t>исследование отражения экологических проблем Брянской области на страницах областных газет</a:t>
            </a:r>
            <a:endParaRPr lang="ru-RU" sz="3600" b="1" i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BibLioTeka\Рабочий стол\Экология\бр. раб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709596" cy="1271591"/>
          </a:xfrm>
          <a:prstGeom prst="rect">
            <a:avLst/>
          </a:prstGeom>
          <a:noFill/>
        </p:spPr>
      </p:pic>
      <p:pic>
        <p:nvPicPr>
          <p:cNvPr id="1027" name="Picture 3" descr="C:\Documents and Settings\BibLioTeka\Рабочий стол\Экология\logoB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9753" y="3000372"/>
            <a:ext cx="4457243" cy="1428760"/>
          </a:xfrm>
          <a:prstGeom prst="rect">
            <a:avLst/>
          </a:prstGeom>
          <a:noFill/>
        </p:spPr>
      </p:pic>
      <p:pic>
        <p:nvPicPr>
          <p:cNvPr id="1028" name="Picture 4" descr="C:\Documents and Settings\BibLioTeka\Рабочий стол\Экология\pic27135291x250.jpg"/>
          <p:cNvPicPr>
            <a:picLocks noChangeAspect="1" noChangeArrowheads="1"/>
          </p:cNvPicPr>
          <p:nvPr/>
        </p:nvPicPr>
        <p:blipFill>
          <a:blip r:embed="rId5" cstate="print"/>
          <a:srcRect t="10080" b="72414"/>
          <a:stretch>
            <a:fillRect/>
          </a:stretch>
        </p:blipFill>
        <p:spPr bwMode="auto">
          <a:xfrm>
            <a:off x="3928109" y="4572008"/>
            <a:ext cx="4861011" cy="12144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142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Были проанализированы материалы газет  за 2011 – 2012 гг.: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578645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Общее количество публикаций - 92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3" name="Picture 3" descr="C:\Documents and Settings\BibLioTeka\Рабочий стол\Экология\1693975_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40" y="428604"/>
            <a:ext cx="2786082" cy="2786082"/>
          </a:xfrm>
          <a:prstGeom prst="ellipse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Количество публикаций по годам:</a:t>
            </a:r>
            <a:endParaRPr lang="ru-RU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Documents and Settings\BibLioTeka\Рабочий стол\Экология\1261784951_1244955953_globe-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666320"/>
            <a:ext cx="1857356" cy="2191680"/>
          </a:xfrm>
          <a:prstGeom prst="round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Круг проблем:</a:t>
            </a:r>
            <a:endParaRPr lang="ru-RU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6236"/>
            <a:ext cx="8572560" cy="4783159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Природоохранные мероприятия на территории Брянской области;</a:t>
            </a:r>
          </a:p>
          <a:p>
            <a:pPr>
              <a:buClr>
                <a:schemeClr val="accent2"/>
              </a:buClr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Деятельность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образовательных учреждений, библиотек в формировании экологической культуры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населения;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Отражение мира природы в творчестве писателей, художников как важнейшая составляющая работы по воспитанию экологической культуры.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BibLioTeka\Рабочий стол\Экология\ad_278826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32" y="0"/>
            <a:ext cx="2428868" cy="2428868"/>
          </a:xfrm>
          <a:prstGeom prst="round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Авторы публикаций: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Журналисты – 60%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 – 13%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Специалисты методической службы эколого-биологического центра г.Брянска – 9%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Воспитатели детских садов – 6%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Работники библиотек – 3%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Учащиеся школ, студенты – 3%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Инспектор заповедника – 3%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Специалисты администраций – 2%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Руководитель детского объединения «Радуга» станции юных техников – 1%</a:t>
            </a:r>
          </a:p>
        </p:txBody>
      </p:sp>
      <p:pic>
        <p:nvPicPr>
          <p:cNvPr id="3074" name="Picture 2" descr="C:\Documents and Settings\BibLioTeka\Рабочий стол\Экология\1262232611_1256594025_ge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589" y="0"/>
            <a:ext cx="2435411" cy="2537698"/>
          </a:xfrm>
          <a:prstGeom prst="round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BibLioTeka\Рабочий стол\Экология\13088786266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88"/>
            <a:ext cx="9144000" cy="69227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Причины публикаций:</a:t>
            </a:r>
            <a:endParaRPr lang="ru-RU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Освещение природоохранных мероприятий, проводимых на территории Брянской области – 35%;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BibLioTeka\Рабочий стол\Экология\13088786266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88"/>
            <a:ext cx="9144000" cy="692275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500833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Освещение  мероприятий по привлечению к исследовательской деятельности учащихся различными образовательными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учреждениями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библиотеками,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природоохранительными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службами -25%</a:t>
            </a:r>
          </a:p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4">
      <a:dk1>
        <a:srgbClr val="E0E0E0"/>
      </a:dk1>
      <a:lt1>
        <a:srgbClr val="9D9D9D"/>
      </a:lt1>
      <a:dk2>
        <a:srgbClr val="C3DCFF"/>
      </a:dk2>
      <a:lt2>
        <a:srgbClr val="BFBFBF"/>
      </a:lt2>
      <a:accent1>
        <a:srgbClr val="529AFF"/>
      </a:accent1>
      <a:accent2>
        <a:srgbClr val="AB0042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1144</TotalTime>
  <Words>335</Words>
  <Application>Microsoft Office PowerPoint</Application>
  <PresentationFormat>Экран (4:3)</PresentationFormat>
  <Paragraphs>82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Муниципальное бюджетное учреждение культуры  «Стародубская межпоселенческая районная библиотека      http://starodub-biblioteka.ru/ </vt:lpstr>
      <vt:lpstr>Слайд 2</vt:lpstr>
      <vt:lpstr>Цель мониторинга:  исследование отражения экологических проблем Брянской области на страницах областных газет</vt:lpstr>
      <vt:lpstr>Слайд 4</vt:lpstr>
      <vt:lpstr>Количество публикаций по годам:</vt:lpstr>
      <vt:lpstr>Круг проблем:</vt:lpstr>
      <vt:lpstr>Авторы публикаций:</vt:lpstr>
      <vt:lpstr>Причины публикаций:</vt:lpstr>
      <vt:lpstr>Слайд 9</vt:lpstr>
      <vt:lpstr>Освещение роли образовательных и культурно-просветительных учреждений в формировании экологической культуры – 23%;  </vt:lpstr>
      <vt:lpstr>Формы и методы формирования экологической культуры у дошкольников – 10%; </vt:lpstr>
      <vt:lpstr>Юбилейные даты писателей, художников в творчестве которых нашли отражение темы природы, памятные даты – 25-летие взрыва на Чернобыльской АЭС – 4%; </vt:lpstr>
      <vt:lpstr>Освещение норм юридической ответственности за нарушение требований экологического законодательства – 3%. </vt:lpstr>
      <vt:lpstr>ЧАСТОТА ОТРАЖЕНИЯ ЭКОЛОГИЧЕСКИХ ПРОБЛЕМ В ГАЗЕТНЫХ ПУБЛИКАЦИЯХ</vt:lpstr>
      <vt:lpstr>РЕГИОНАЛЬНЫЕ МЕРОПРИЯТИЯ ЭКОЛОГИЧЕСКОЙ НАПРАВЛЕННОСТИ -35%</vt:lpstr>
      <vt:lpstr>ЛОКАЛЬНЫЕ МЕРОПРИЯТИЯ ЭКОЛОГИЧЕСКОЙ НАПРАВЛЕННОСТИ - 26%</vt:lpstr>
      <vt:lpstr>АКЦИИ, СЛЕТЫ, СЕМИНАРЫ,  КОНКУРСЫ  С ЦЕЛЬЮ ИЗУЧЕНИЯ И ОБОБЩЕНИЯ ОПЫТА ПО ЭКОЛОГИЧЕСКОМУ ВОСПИТАНИЮ -23% </vt:lpstr>
      <vt:lpstr>ПРАКТИЧЕСКИЕ НАРАБОТКИ  В ОБЛАСТИ ЭКОЛОГИЧЕСКОГОВОСПИТАНИЯ И ПРОСВЕЩЕНИЯ -16%</vt:lpstr>
      <vt:lpstr>ВЫВОДЫ: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bbltk</dc:creator>
  <cp:lastModifiedBy>111</cp:lastModifiedBy>
  <cp:revision>129</cp:revision>
  <dcterms:created xsi:type="dcterms:W3CDTF">2013-04-16T11:14:47Z</dcterms:created>
  <dcterms:modified xsi:type="dcterms:W3CDTF">2013-04-24T01:51:58Z</dcterms:modified>
</cp:coreProperties>
</file>